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91" r:id="rId6"/>
    <p:sldId id="294" r:id="rId7"/>
    <p:sldId id="295" r:id="rId8"/>
    <p:sldId id="296" r:id="rId9"/>
    <p:sldId id="297" r:id="rId10"/>
    <p:sldId id="299" r:id="rId11"/>
    <p:sldId id="298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6" r:id="rId27"/>
    <p:sldId id="315" r:id="rId28"/>
    <p:sldId id="314" r:id="rId29"/>
    <p:sldId id="317" r:id="rId30"/>
    <p:sldId id="318" r:id="rId31"/>
    <p:sldId id="319" r:id="rId32"/>
    <p:sldId id="320" r:id="rId33"/>
    <p:sldId id="293" r:id="rId34"/>
    <p:sldId id="321" r:id="rId35"/>
    <p:sldId id="322" r:id="rId36"/>
    <p:sldId id="323" r:id="rId37"/>
    <p:sldId id="324" r:id="rId38"/>
    <p:sldId id="325" r:id="rId39"/>
    <p:sldId id="326" r:id="rId40"/>
    <p:sldId id="328" r:id="rId41"/>
    <p:sldId id="32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079F8-BC6C-41A5-931C-4DC28C7B13DD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192A2-1218-4FDA-84CE-24316A2D9C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4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9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8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679" y="257414"/>
            <a:ext cx="9484151" cy="9856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0589" y="989811"/>
            <a:ext cx="6550647" cy="207913"/>
            <a:chOff x="70589" y="1150070"/>
            <a:chExt cx="6550647" cy="207913"/>
          </a:xfrm>
        </p:grpSpPr>
        <p:sp>
          <p:nvSpPr>
            <p:cNvPr id="7" name="五边形 6"/>
            <p:cNvSpPr/>
            <p:nvPr userDrawn="1"/>
          </p:nvSpPr>
          <p:spPr>
            <a:xfrm>
              <a:off x="163286" y="1332783"/>
              <a:ext cx="6457950" cy="25200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7"/>
            <p:cNvSpPr/>
            <p:nvPr userDrawn="1"/>
          </p:nvSpPr>
          <p:spPr>
            <a:xfrm>
              <a:off x="70589" y="1301329"/>
              <a:ext cx="5048166" cy="18000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70589" y="1150070"/>
              <a:ext cx="45719" cy="12837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17567" y="1178197"/>
              <a:ext cx="45719" cy="108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70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1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6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9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4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91104-2718-4CDA-8DEF-E76BD8138DF6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ACEB-3BBF-45F5-A2D3-49ED1098DA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5" descr="C:\Users\sqxt\Desktop\eagle\3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2967" y="6080254"/>
            <a:ext cx="463292" cy="4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0531964" y="6481919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00" i="1" dirty="0" smtClean="0">
                <a:solidFill>
                  <a:srgbClr val="FF0000"/>
                </a:solidFill>
              </a:rPr>
              <a:t>E</a:t>
            </a:r>
            <a:r>
              <a:rPr lang="en-US" altLang="zh-CN" sz="700" i="1" dirty="0" smtClean="0"/>
              <a:t>mergence </a:t>
            </a:r>
            <a:r>
              <a:rPr lang="en-US" altLang="zh-CN" sz="700" i="1" dirty="0" smtClean="0">
                <a:solidFill>
                  <a:srgbClr val="FF0000"/>
                </a:solidFill>
              </a:rPr>
              <a:t>A</a:t>
            </a:r>
            <a:r>
              <a:rPr lang="en-US" altLang="zh-CN" sz="700" i="1" dirty="0" smtClean="0"/>
              <a:t>lert </a:t>
            </a:r>
            <a:r>
              <a:rPr lang="en-US" altLang="zh-CN" sz="700" i="1" dirty="0" smtClean="0">
                <a:solidFill>
                  <a:srgbClr val="FF0000"/>
                </a:solidFill>
              </a:rPr>
              <a:t>G</a:t>
            </a:r>
            <a:r>
              <a:rPr lang="en-US" altLang="zh-CN" sz="700" i="1" dirty="0" smtClean="0"/>
              <a:t>enera</a:t>
            </a:r>
            <a:r>
              <a:rPr lang="en-US" altLang="zh-CN" sz="700" i="1" dirty="0" smtClean="0">
                <a:solidFill>
                  <a:srgbClr val="FF0000"/>
                </a:solidFill>
              </a:rPr>
              <a:t>l</a:t>
            </a:r>
            <a:r>
              <a:rPr lang="en-US" altLang="zh-CN" sz="700" i="1" dirty="0" smtClean="0"/>
              <a:t> </a:t>
            </a:r>
            <a:r>
              <a:rPr lang="en-US" altLang="zh-CN" sz="700" i="1" dirty="0" smtClean="0">
                <a:solidFill>
                  <a:srgbClr val="FF0000"/>
                </a:solidFill>
              </a:rPr>
              <a:t>E</a:t>
            </a:r>
            <a:r>
              <a:rPr lang="en-US" altLang="zh-CN" sz="700" i="1" dirty="0" smtClean="0"/>
              <a:t>nabler</a:t>
            </a:r>
          </a:p>
          <a:p>
            <a:r>
              <a:rPr lang="zh-CN" altLang="en-US" sz="700" i="1" dirty="0" smtClean="0"/>
              <a:t>    广东省应急指挥决策辅助系统</a:t>
            </a:r>
            <a:endParaRPr lang="zh-CN" altLang="en-US" sz="700" i="1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999" y="6090155"/>
            <a:ext cx="386968" cy="3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8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4" hidden="1"/>
          <p:cNvGraphicFramePr>
            <a:graphicFrameLocks noChangeAspect="1"/>
          </p:cNvGraphicFramePr>
          <p:nvPr/>
        </p:nvGraphicFramePr>
        <p:xfrm>
          <a:off x="1144941" y="1"/>
          <a:ext cx="158688" cy="15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941" y="1"/>
                        <a:ext cx="158688" cy="1587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6"/>
          <p:cNvSpPr>
            <a:spLocks noGrp="1" noChangeArrowheads="1"/>
          </p:cNvSpPr>
          <p:nvPr/>
        </p:nvSpPr>
        <p:spPr bwMode="auto">
          <a:xfrm>
            <a:off x="1488554" y="1557226"/>
            <a:ext cx="9043621" cy="27356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1983" tIns="0" rIns="71983" bIns="0" anchor="ctr"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999" dirty="0">
                <a:latin typeface="微软雅黑" panose="020B0503020204020204" pitchFamily="34" charset="-122"/>
                <a:sym typeface="+mn-ea"/>
              </a:rPr>
              <a:t>广东省应急指挥决策辅助系统</a:t>
            </a:r>
            <a:r>
              <a:rPr lang="en-US" altLang="zh-CN" sz="3999" dirty="0">
                <a:latin typeface="微软雅黑" panose="020B0503020204020204" pitchFamily="34" charset="-122"/>
                <a:sym typeface="+mn-ea"/>
              </a:rPr>
              <a:t>V4.0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999" dirty="0">
                <a:latin typeface="微软雅黑" panose="020B0503020204020204" pitchFamily="34" charset="-122"/>
                <a:sym typeface="+mn-ea"/>
              </a:rPr>
              <a:t>使用培训</a:t>
            </a:r>
            <a:endParaRPr lang="en-US" altLang="zh-CN" sz="3999" dirty="0"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0243" y="4652853"/>
            <a:ext cx="3743549" cy="92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陈炳洪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2017-03-27 </a:t>
            </a:r>
            <a:r>
              <a:rPr lang="zh-CN" altLang="en-US" dirty="0"/>
              <a:t>广东韶关 </a:t>
            </a:r>
          </a:p>
        </p:txBody>
      </p:sp>
    </p:spTree>
    <p:extLst>
      <p:ext uri="{BB962C8B-B14F-4D97-AF65-F5344CB8AC3E}">
        <p14:creationId xmlns:p14="http://schemas.microsoft.com/office/powerpoint/2010/main" val="38429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灾害模型（内涝）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5154" y="2297912"/>
            <a:ext cx="600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气候中心通过普查获取部分市内涝隐患点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通过时间轴可以选择未来</a:t>
            </a:r>
            <a:r>
              <a:rPr lang="en-US" altLang="zh-CN" sz="2400" dirty="0" smtClean="0"/>
              <a:t>0-3</a:t>
            </a:r>
            <a:r>
              <a:rPr lang="zh-CN" altLang="en-US" sz="2400" dirty="0" smtClean="0"/>
              <a:t>小时的风险等级预报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51" y="1806509"/>
            <a:ext cx="4076358" cy="14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灾害模型（漫滩）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9675" y="1641924"/>
            <a:ext cx="6563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研究所研发的由</a:t>
            </a:r>
            <a:r>
              <a:rPr lang="en-US" altLang="zh-CN" sz="2400" dirty="0" smtClean="0"/>
              <a:t>GRAPES</a:t>
            </a:r>
            <a:r>
              <a:rPr lang="zh-CN" altLang="en-US" sz="2400" dirty="0" smtClean="0"/>
              <a:t>驱动的漫滩模式，一天两次（</a:t>
            </a:r>
            <a:r>
              <a:rPr lang="en-US" altLang="zh-CN" sz="2400" dirty="0" smtClean="0"/>
              <a:t>00UTC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12UTC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当热带气旋靠近时（未来</a:t>
            </a:r>
            <a:r>
              <a:rPr lang="en-US" altLang="zh-CN" sz="2400" dirty="0" smtClean="0"/>
              <a:t>72</a:t>
            </a:r>
            <a:r>
              <a:rPr lang="zh-CN" altLang="en-US" sz="2400" dirty="0" smtClean="0"/>
              <a:t>小时影响到广东沿岸）才有数据，平时没数据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当热带气旋编报后，需要手工启动模式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根据热带气旋可能影响的区域，选择漫滩模式范围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问题：高分辨地理信息（沿海的堤坝）缺位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175" y="3281800"/>
            <a:ext cx="3920967" cy="2424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4882" y="1536569"/>
            <a:ext cx="1001304" cy="838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175" y="2686638"/>
            <a:ext cx="3957924" cy="363991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654565" y="4440025"/>
            <a:ext cx="1659117" cy="1266530"/>
          </a:xfrm>
          <a:prstGeom prst="ellipse">
            <a:avLst/>
          </a:prstGeom>
          <a:solidFill>
            <a:schemeClr val="accent2">
              <a:lumMod val="40000"/>
              <a:lumOff val="60000"/>
              <a:alpha val="0"/>
            </a:scheme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77373" y="5073290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粤</a:t>
            </a:r>
            <a:r>
              <a:rPr lang="zh-CN" altLang="en-US" dirty="0" smtClean="0"/>
              <a:t>西区域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灾害模型（污染扩散）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4898" y="1773182"/>
            <a:ext cx="65367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300" dirty="0"/>
              <a:t>HYSPLIT - 4 </a:t>
            </a:r>
            <a:r>
              <a:rPr lang="zh-CN" altLang="en-US" sz="2300" dirty="0"/>
              <a:t>模型是由美国国家海洋和大气管理局 </a:t>
            </a:r>
            <a:r>
              <a:rPr lang="en-US" altLang="zh-CN" sz="2300" dirty="0"/>
              <a:t>(NOAA) </a:t>
            </a:r>
            <a:r>
              <a:rPr lang="zh-CN" altLang="en-US" sz="2300" dirty="0"/>
              <a:t>的空气资源实验室和澳大利亚气象局在过去 </a:t>
            </a:r>
            <a:r>
              <a:rPr lang="en-US" altLang="zh-CN" sz="2300" dirty="0"/>
              <a:t>20 </a:t>
            </a:r>
            <a:r>
              <a:rPr lang="zh-CN" altLang="en-US" sz="2300" dirty="0"/>
              <a:t>年间联合研发的一种用于计算和分析大气污染物输送、扩散轨迹的专业模型</a:t>
            </a:r>
            <a:r>
              <a:rPr lang="zh-CN" altLang="en-US" sz="2300" dirty="0" smtClean="0"/>
              <a:t>。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气象驱动模式为</a:t>
            </a:r>
            <a:r>
              <a:rPr lang="en-US" altLang="zh-CN" sz="2300" dirty="0" smtClean="0"/>
              <a:t>GRAPES</a:t>
            </a:r>
            <a:r>
              <a:rPr lang="zh-CN" altLang="en-US" sz="2300" dirty="0" smtClean="0"/>
              <a:t>（</a:t>
            </a:r>
            <a:r>
              <a:rPr lang="en-US" altLang="zh-CN" sz="2300" dirty="0" smtClean="0"/>
              <a:t>00UTC</a:t>
            </a:r>
            <a:r>
              <a:rPr lang="zh-CN" altLang="en-US" sz="2300" dirty="0" smtClean="0"/>
              <a:t>和</a:t>
            </a:r>
            <a:r>
              <a:rPr lang="en-US" altLang="zh-CN" sz="2300" dirty="0" smtClean="0"/>
              <a:t>12UTC</a:t>
            </a:r>
            <a:r>
              <a:rPr lang="zh-CN" altLang="en-US" sz="2300" dirty="0" smtClean="0"/>
              <a:t>），不考虑化学物之间的化学变化。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定时运行假设广东某些点“爆炸”，而交互操作可自定义污染源点及污染物种类</a:t>
            </a:r>
            <a:endParaRPr lang="en-US" altLang="zh-CN" sz="23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175" y="2686638"/>
            <a:ext cx="3957924" cy="36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75" y="1546145"/>
            <a:ext cx="859503" cy="8198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175" y="3246408"/>
            <a:ext cx="3961086" cy="3078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365" y="3246408"/>
            <a:ext cx="1940980" cy="1255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916" y="327811"/>
            <a:ext cx="2434183" cy="222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37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灾害模型（森林火点）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1777" y="1871221"/>
            <a:ext cx="6712277" cy="330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利用多种气象卫星观测数据及算法反演</a:t>
            </a:r>
            <a:r>
              <a:rPr lang="zh-CN" altLang="en-US" sz="2300" dirty="0" smtClean="0">
                <a:latin typeface="微软雅黑" pitchFamily="34" charset="-122"/>
                <a:ea typeface="微软雅黑" pitchFamily="34" charset="-122"/>
              </a:rPr>
              <a:t>火点</a:t>
            </a:r>
            <a:r>
              <a:rPr lang="zh-CN" altLang="en-US" sz="2300" dirty="0" smtClean="0"/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使用上午系列的</a:t>
            </a:r>
            <a:r>
              <a:rPr lang="en-US" altLang="zh-CN" sz="2300" dirty="0" smtClean="0"/>
              <a:t>TERRA</a:t>
            </a:r>
            <a:r>
              <a:rPr lang="zh-CN" altLang="en-US" sz="2300" dirty="0" smtClean="0"/>
              <a:t>、</a:t>
            </a:r>
            <a:r>
              <a:rPr lang="en-US" altLang="zh-CN" sz="2300" dirty="0" smtClean="0"/>
              <a:t>FY3C</a:t>
            </a:r>
            <a:r>
              <a:rPr lang="zh-CN" altLang="en-US" sz="2300" dirty="0" smtClean="0"/>
              <a:t>和下午系列的</a:t>
            </a:r>
            <a:r>
              <a:rPr lang="en-US" altLang="zh-CN" sz="2300" dirty="0" smtClean="0"/>
              <a:t>AQUA</a:t>
            </a:r>
            <a:r>
              <a:rPr lang="zh-CN" altLang="en-US" sz="2300" dirty="0" smtClean="0"/>
              <a:t>、</a:t>
            </a:r>
            <a:r>
              <a:rPr lang="en-US" altLang="zh-CN" sz="2300" dirty="0" smtClean="0"/>
              <a:t>FY3B</a:t>
            </a:r>
            <a:r>
              <a:rPr lang="zh-CN" altLang="en-US" sz="2300" dirty="0" smtClean="0"/>
              <a:t>，上述太阳同步卫星常态下每天两个时间段总共</a:t>
            </a:r>
            <a:r>
              <a:rPr lang="en-US" altLang="zh-CN" sz="2300" dirty="0" smtClean="0"/>
              <a:t>8</a:t>
            </a:r>
            <a:r>
              <a:rPr lang="zh-CN" altLang="en-US" sz="2300" dirty="0" smtClean="0"/>
              <a:t>个时次火情监测数据。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火点监测报告包括火点经纬度和火点亮温等信息。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显示过去</a:t>
            </a:r>
            <a:r>
              <a:rPr lang="en-US" altLang="zh-CN" sz="2300" dirty="0" smtClean="0"/>
              <a:t>24</a:t>
            </a:r>
            <a:r>
              <a:rPr lang="zh-CN" altLang="en-US" sz="2300" dirty="0" smtClean="0"/>
              <a:t>小时获取到的火点监测信息（如果有）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175" y="2686638"/>
            <a:ext cx="3957924" cy="363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75" y="1604103"/>
            <a:ext cx="763571" cy="7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01" y="3290767"/>
            <a:ext cx="7723817" cy="640209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4226653" y="4788815"/>
            <a:ext cx="933254" cy="659877"/>
          </a:xfrm>
          <a:prstGeom prst="wedgeRoundRectCallout">
            <a:avLst>
              <a:gd name="adj1" fmla="val -1641"/>
              <a:gd name="adj2" fmla="val -21464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画任意面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301309" y="4788816"/>
            <a:ext cx="933254" cy="659877"/>
          </a:xfrm>
          <a:prstGeom prst="wedgeRoundRectCallout">
            <a:avLst>
              <a:gd name="adj1" fmla="val -631"/>
              <a:gd name="adj2" fmla="val -21607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应急指挥工具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375965" y="4788816"/>
            <a:ext cx="933254" cy="659877"/>
          </a:xfrm>
          <a:prstGeom prst="wedgeRoundRectCallout">
            <a:avLst>
              <a:gd name="adj1" fmla="val -631"/>
              <a:gd name="adj2" fmla="val -21607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路线导航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7450621" y="4788816"/>
            <a:ext cx="933254" cy="659877"/>
          </a:xfrm>
          <a:prstGeom prst="wedgeRoundRectCallout">
            <a:avLst>
              <a:gd name="adj1" fmla="val -631"/>
              <a:gd name="adj2" fmla="val -21607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视频回传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525277" y="4788814"/>
            <a:ext cx="933254" cy="659877"/>
          </a:xfrm>
          <a:prstGeom prst="wedgeRoundRectCallout">
            <a:avLst>
              <a:gd name="adj1" fmla="val -8712"/>
              <a:gd name="adj2" fmla="val -2189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其他工具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368055" y="1950910"/>
            <a:ext cx="933254" cy="659877"/>
          </a:xfrm>
          <a:prstGeom prst="wedgeRoundRectCallout">
            <a:avLst>
              <a:gd name="adj1" fmla="val 46844"/>
              <a:gd name="adj2" fmla="val 19964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格点雨量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414430" y="1923069"/>
            <a:ext cx="933254" cy="659877"/>
          </a:xfrm>
          <a:prstGeom prst="wedgeRoundRectCallout">
            <a:avLst>
              <a:gd name="adj1" fmla="val 46844"/>
              <a:gd name="adj2" fmla="val 19964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决策服务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460805" y="1936989"/>
            <a:ext cx="933254" cy="659877"/>
          </a:xfrm>
          <a:prstGeom prst="wedgeRoundRectCallout">
            <a:avLst>
              <a:gd name="adj1" fmla="val 46844"/>
              <a:gd name="adj2" fmla="val 19964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全局搜索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7507180" y="1923068"/>
            <a:ext cx="933254" cy="659877"/>
          </a:xfrm>
          <a:prstGeom prst="wedgeRoundRectCallout">
            <a:avLst>
              <a:gd name="adj1" fmla="val 46844"/>
              <a:gd name="adj2" fmla="val 19964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应急库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1681415" y="4788814"/>
            <a:ext cx="933254" cy="659877"/>
          </a:xfrm>
          <a:prstGeom prst="wedgeRoundRectCallout">
            <a:avLst>
              <a:gd name="adj1" fmla="val -1641"/>
              <a:gd name="adj2" fmla="val -21464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地图切换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工具栏（地图）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52" y="2919102"/>
            <a:ext cx="3526797" cy="1896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280" y="2919102"/>
            <a:ext cx="3287081" cy="1896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492" y="2919102"/>
            <a:ext cx="3456864" cy="1896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332410" y="4963886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卫星影像图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221008" y="4963886"/>
            <a:ext cx="14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地形图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8983112" y="4937761"/>
            <a:ext cx="171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业务图（行政）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2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工具栏（划任意面）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04" y="5458439"/>
            <a:ext cx="4058216" cy="905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04" y="2194612"/>
            <a:ext cx="5021569" cy="2925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0674" y="2273347"/>
            <a:ext cx="5684664" cy="37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可连续划多个任意面，按住鼠标画，松开鼠标结束本次绘制（继续画下一个），再次点击工具栏图标离开“划任意面” 功能。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画</a:t>
            </a:r>
            <a:r>
              <a:rPr lang="zh-CN" altLang="en-US" sz="2300" dirty="0" smtClean="0"/>
              <a:t>完任意面后，可得到圈内各类基础数据统计，以及用于靶向发布。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可撤销、删除某一个任意面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sp>
        <p:nvSpPr>
          <p:cNvPr id="10" name="矩形 9"/>
          <p:cNvSpPr/>
          <p:nvPr/>
        </p:nvSpPr>
        <p:spPr>
          <a:xfrm>
            <a:off x="3230880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9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工具栏（格点雨量）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9174" y="2926490"/>
            <a:ext cx="5684664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获取任一点从过去</a:t>
            </a:r>
            <a:r>
              <a:rPr lang="en-US" altLang="zh-CN" sz="2300" dirty="0" smtClean="0"/>
              <a:t>24</a:t>
            </a:r>
            <a:r>
              <a:rPr lang="zh-CN" altLang="en-US" sz="2300" dirty="0" smtClean="0"/>
              <a:t>小时实况到未来</a:t>
            </a:r>
            <a:r>
              <a:rPr lang="en-US" altLang="zh-CN" sz="2300" dirty="0" smtClean="0"/>
              <a:t>72</a:t>
            </a:r>
            <a:r>
              <a:rPr lang="zh-CN" altLang="en-US" sz="2300" dirty="0" smtClean="0"/>
              <a:t>小时雨量预报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过去实况雨量是</a:t>
            </a:r>
            <a:r>
              <a:rPr lang="en-US" altLang="zh-CN" sz="2300" dirty="0" smtClean="0"/>
              <a:t>QPE</a:t>
            </a:r>
            <a:r>
              <a:rPr lang="zh-CN" altLang="en-US" sz="2300" dirty="0" smtClean="0"/>
              <a:t>，</a:t>
            </a:r>
            <a:r>
              <a:rPr lang="en-US" altLang="zh-CN" sz="2300" dirty="0" smtClean="0"/>
              <a:t>0-3</a:t>
            </a:r>
            <a:r>
              <a:rPr lang="zh-CN" altLang="en-US" sz="2300" dirty="0" smtClean="0"/>
              <a:t>小时雨量</a:t>
            </a:r>
            <a:r>
              <a:rPr lang="en-US" altLang="zh-CN" sz="2300" dirty="0" smtClean="0"/>
              <a:t>QPF</a:t>
            </a:r>
            <a:r>
              <a:rPr lang="zh-CN" altLang="en-US" sz="2300" dirty="0" smtClean="0"/>
              <a:t>，</a:t>
            </a:r>
            <a:r>
              <a:rPr lang="en-US" altLang="zh-CN" sz="2300" dirty="0" smtClean="0"/>
              <a:t>6</a:t>
            </a:r>
            <a:r>
              <a:rPr lang="zh-CN" altLang="en-US" sz="2300" dirty="0" smtClean="0"/>
              <a:t>小时以上雨量是格点产品</a:t>
            </a:r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sp>
        <p:nvSpPr>
          <p:cNvPr id="10" name="矩形 9"/>
          <p:cNvSpPr/>
          <p:nvPr/>
        </p:nvSpPr>
        <p:spPr>
          <a:xfrm>
            <a:off x="3706742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64" y="2045349"/>
            <a:ext cx="4029637" cy="2382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63" y="3740560"/>
            <a:ext cx="402963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工具栏（应急指挥工具）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9174" y="2926490"/>
            <a:ext cx="5684664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可在图中标记各种元素，文字、点，箭头、线条、面等等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元素可删除、撤销、保存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导航功能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应用：可预先编辑好某种类型的预案库</a:t>
            </a:r>
          </a:p>
        </p:txBody>
      </p:sp>
      <p:sp>
        <p:nvSpPr>
          <p:cNvPr id="10" name="矩形 9"/>
          <p:cNvSpPr/>
          <p:nvPr/>
        </p:nvSpPr>
        <p:spPr>
          <a:xfrm>
            <a:off x="4098627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99" y="2226203"/>
            <a:ext cx="4115374" cy="285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228" y="3495107"/>
            <a:ext cx="4115374" cy="28414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550" y="2628575"/>
            <a:ext cx="1600423" cy="638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272" y="2628202"/>
            <a:ext cx="140989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工具栏（路线导航）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8463" y="2307772"/>
            <a:ext cx="645927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在地图中先后设定“起点” 和“终点”，在点击“路线规划”，自动规划最近的路线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与应急指挥工具中的导航不一样，那里是自动导航到避难点（医院、学校）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受</a:t>
            </a:r>
            <a:r>
              <a:rPr lang="zh-CN" altLang="en-US" sz="2300" dirty="0" smtClean="0"/>
              <a:t>限于道路数据，山区里数据存在缺失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sp>
        <p:nvSpPr>
          <p:cNvPr id="10" name="矩形 9"/>
          <p:cNvSpPr/>
          <p:nvPr/>
        </p:nvSpPr>
        <p:spPr>
          <a:xfrm>
            <a:off x="5014251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52" y="3509555"/>
            <a:ext cx="4209200" cy="25662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452" y="2307772"/>
            <a:ext cx="4209200" cy="981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832" y="4792682"/>
            <a:ext cx="2472304" cy="19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566" y="164828"/>
            <a:ext cx="10515600" cy="1325563"/>
          </a:xfrm>
        </p:spPr>
        <p:txBody>
          <a:bodyPr/>
          <a:lstStyle/>
          <a:p>
            <a:r>
              <a:rPr lang="en-US" altLang="zh-CN" sz="3599" dirty="0">
                <a:latin typeface="+mj-ea"/>
              </a:rPr>
              <a:t>2015</a:t>
            </a:r>
            <a:r>
              <a:rPr lang="zh-CN" altLang="en-US" sz="3599" dirty="0">
                <a:latin typeface="+mj-ea"/>
              </a:rPr>
              <a:t>年以来，版本升级线路图</a:t>
            </a:r>
            <a:endParaRPr lang="zh-CN" altLang="en-US" dirty="0">
              <a:latin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6188" y="1385190"/>
            <a:ext cx="11696805" cy="4318924"/>
            <a:chOff x="917653" y="1543971"/>
            <a:chExt cx="11133245" cy="31115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7653" y="1543971"/>
              <a:ext cx="5552158" cy="311154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9811" y="1543971"/>
              <a:ext cx="5581087" cy="3111542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>
          <a:xfrm>
            <a:off x="9759425" y="1385190"/>
            <a:ext cx="791905" cy="575931"/>
          </a:xfrm>
          <a:prstGeom prst="round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1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工具栏（全局搜索）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9174" y="2795452"/>
            <a:ext cx="645927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支持模糊查询，搜索</a:t>
            </a:r>
            <a:r>
              <a:rPr lang="en-US" altLang="zh-CN" sz="2300" dirty="0" smtClean="0"/>
              <a:t>POI</a:t>
            </a:r>
            <a:r>
              <a:rPr lang="zh-CN" altLang="en-US" sz="2300" dirty="0" smtClean="0"/>
              <a:t>点、观测站、灾害点、案例库等信息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以经纬度搜索暂时不可用</a:t>
            </a:r>
          </a:p>
        </p:txBody>
      </p:sp>
      <p:sp>
        <p:nvSpPr>
          <p:cNvPr id="10" name="矩形 9"/>
          <p:cNvSpPr/>
          <p:nvPr/>
        </p:nvSpPr>
        <p:spPr>
          <a:xfrm>
            <a:off x="5432263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16" t="-290"/>
          <a:stretch/>
        </p:blipFill>
        <p:spPr>
          <a:xfrm>
            <a:off x="8105789" y="1176971"/>
            <a:ext cx="2724446" cy="2605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789" y="3903912"/>
            <a:ext cx="2724446" cy="2633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6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工具栏（视频回传）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9174" y="2856411"/>
            <a:ext cx="593675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需安装</a:t>
            </a:r>
            <a:r>
              <a:rPr lang="en-US" altLang="zh-CN" sz="2300" dirty="0" smtClean="0"/>
              <a:t>VLC</a:t>
            </a:r>
            <a:r>
              <a:rPr lang="zh-CN" altLang="en-US" sz="2300" dirty="0" smtClean="0"/>
              <a:t>插件，</a:t>
            </a:r>
            <a:r>
              <a:rPr lang="zh-CN" altLang="en-US" sz="2300" dirty="0" smtClean="0">
                <a:solidFill>
                  <a:srgbClr val="FF0000"/>
                </a:solidFill>
              </a:rPr>
              <a:t>仅支持在</a:t>
            </a:r>
            <a:r>
              <a:rPr lang="en-US" altLang="zh-CN" sz="2300" dirty="0" smtClean="0">
                <a:solidFill>
                  <a:srgbClr val="FF0000"/>
                </a:solidFill>
              </a:rPr>
              <a:t>IE</a:t>
            </a:r>
            <a:r>
              <a:rPr lang="zh-CN" altLang="en-US" sz="2300" dirty="0" smtClean="0">
                <a:solidFill>
                  <a:srgbClr val="FF0000"/>
                </a:solidFill>
              </a:rPr>
              <a:t>下播放</a:t>
            </a:r>
            <a:endParaRPr lang="en-US" altLang="zh-CN" sz="23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下一版本将用</a:t>
            </a:r>
            <a:r>
              <a:rPr lang="en-US" altLang="zh-CN" sz="2300" dirty="0" smtClean="0"/>
              <a:t>HTML5</a:t>
            </a:r>
            <a:r>
              <a:rPr lang="zh-CN" altLang="en-US" sz="2300" dirty="0" smtClean="0"/>
              <a:t>标准开发，支持</a:t>
            </a:r>
            <a:r>
              <a:rPr lang="en-US" altLang="zh-CN" sz="2300" dirty="0" smtClean="0"/>
              <a:t>Chrome</a:t>
            </a:r>
            <a:r>
              <a:rPr lang="zh-CN" altLang="en-US" sz="2300" dirty="0" smtClean="0"/>
              <a:t>和</a:t>
            </a:r>
            <a:r>
              <a:rPr lang="en-US" altLang="zh-CN" sz="2300" dirty="0" smtClean="0"/>
              <a:t>Firefox</a:t>
            </a:r>
            <a:r>
              <a:rPr lang="zh-CN" altLang="en-US" sz="2300" dirty="0" smtClean="0"/>
              <a:t>等浏览器</a:t>
            </a:r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altLang="zh-CN" sz="2300" dirty="0" smtClean="0"/>
              <a:t>64</a:t>
            </a:r>
            <a:r>
              <a:rPr lang="zh-CN" altLang="en-US" sz="2300" dirty="0" smtClean="0"/>
              <a:t>位系统也直接安装</a:t>
            </a:r>
            <a:r>
              <a:rPr lang="en-US" altLang="zh-CN" sz="2300" dirty="0" smtClean="0"/>
              <a:t>32</a:t>
            </a:r>
            <a:r>
              <a:rPr lang="zh-CN" altLang="en-US" sz="2300" dirty="0" smtClean="0"/>
              <a:t>位</a:t>
            </a:r>
            <a:r>
              <a:rPr lang="en-US" altLang="zh-CN" sz="2300" dirty="0" smtClean="0"/>
              <a:t>VLC</a:t>
            </a:r>
            <a:r>
              <a:rPr lang="zh-CN" altLang="en-US" sz="2300" dirty="0" smtClean="0"/>
              <a:t>播放器即可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包括</a:t>
            </a:r>
            <a:r>
              <a:rPr lang="en-US" altLang="zh-CN" sz="2300" dirty="0" smtClean="0"/>
              <a:t>4G</a:t>
            </a:r>
            <a:r>
              <a:rPr lang="zh-CN" altLang="en-US" sz="2300" dirty="0" smtClean="0"/>
              <a:t>直播、</a:t>
            </a:r>
            <a:r>
              <a:rPr lang="en-US" altLang="zh-CN" sz="2300" dirty="0" smtClean="0"/>
              <a:t>3/4G</a:t>
            </a:r>
            <a:r>
              <a:rPr lang="zh-CN" altLang="en-US" sz="2300" dirty="0" smtClean="0"/>
              <a:t>视频、无人机、新闻和微信，未来功能将继续完善</a:t>
            </a:r>
            <a:endParaRPr lang="en-US" altLang="zh-CN" sz="2300" dirty="0" smtClean="0"/>
          </a:p>
        </p:txBody>
      </p:sp>
      <p:sp>
        <p:nvSpPr>
          <p:cNvPr id="10" name="矩形 9"/>
          <p:cNvSpPr/>
          <p:nvPr/>
        </p:nvSpPr>
        <p:spPr>
          <a:xfrm>
            <a:off x="5885109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83" y="2083239"/>
            <a:ext cx="4670269" cy="314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983" y="5230179"/>
            <a:ext cx="3930173" cy="11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工具栏（应急库）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6260" y="2509371"/>
            <a:ext cx="495268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包括预案库、案例库、法规库等等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与账户相关联，你自己的账户所录入的预案别人看不到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预案</a:t>
            </a:r>
            <a:r>
              <a:rPr lang="zh-CN" altLang="en-US" sz="2300" dirty="0" smtClean="0"/>
              <a:t>库的完善主要靠市县各级预警中心完成</a:t>
            </a:r>
          </a:p>
        </p:txBody>
      </p:sp>
      <p:sp>
        <p:nvSpPr>
          <p:cNvPr id="10" name="矩形 9"/>
          <p:cNvSpPr/>
          <p:nvPr/>
        </p:nvSpPr>
        <p:spPr>
          <a:xfrm>
            <a:off x="6303120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317" y="4373425"/>
            <a:ext cx="2910387" cy="2074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5704" y="593497"/>
            <a:ext cx="2414444" cy="58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工具栏（其他工具）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6259" y="2509371"/>
            <a:ext cx="5292323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大屏：用于大屏幕显示，字体变大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标签：可在屏幕任意地方贴条，输入你想要展示的文字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透明度：用于调整雷达拼图、云图的透明度</a:t>
            </a:r>
          </a:p>
        </p:txBody>
      </p:sp>
      <p:sp>
        <p:nvSpPr>
          <p:cNvPr id="10" name="矩形 9"/>
          <p:cNvSpPr/>
          <p:nvPr/>
        </p:nvSpPr>
        <p:spPr>
          <a:xfrm>
            <a:off x="6782091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44" y="2258880"/>
            <a:ext cx="4800416" cy="710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684" y="3107064"/>
            <a:ext cx="5406336" cy="697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684" y="4253356"/>
            <a:ext cx="5406336" cy="6419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51818" y="388402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常规模式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551818" y="495117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大屏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195" y="5320510"/>
            <a:ext cx="3319326" cy="1391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726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工具栏（其他工具）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4" y="1391136"/>
            <a:ext cx="6563776" cy="544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6260" y="2509371"/>
            <a:ext cx="4499844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信息追踪：发到发布系统后的状态追踪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遮</a:t>
            </a:r>
            <a:r>
              <a:rPr lang="zh-CN" altLang="en-US" sz="2300" dirty="0" smtClean="0"/>
              <a:t>罩：本行政区域外的地方模糊显示</a:t>
            </a:r>
          </a:p>
        </p:txBody>
      </p:sp>
      <p:sp>
        <p:nvSpPr>
          <p:cNvPr id="10" name="矩形 9"/>
          <p:cNvSpPr/>
          <p:nvPr/>
        </p:nvSpPr>
        <p:spPr>
          <a:xfrm>
            <a:off x="6782091" y="1335475"/>
            <a:ext cx="548640" cy="65537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73" y="3452948"/>
            <a:ext cx="2935072" cy="2289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644" y="2258880"/>
            <a:ext cx="4800416" cy="710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706" y="3493225"/>
            <a:ext cx="3180768" cy="2249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6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实况观测（气象数据）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354" y="1875266"/>
            <a:ext cx="6503139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点击左侧大图标，可将此类信息全部显示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屏幕右上方，根据点击信息的不同，</a:t>
            </a:r>
            <a:r>
              <a:rPr lang="zh-CN" altLang="en-US" sz="2300" dirty="0" smtClean="0">
                <a:solidFill>
                  <a:srgbClr val="FF0000"/>
                </a:solidFill>
              </a:rPr>
              <a:t>会出现更详细的操作面板（此面板默认隐藏）</a:t>
            </a:r>
            <a:endParaRPr lang="en-US" altLang="zh-CN" sz="23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雷达拼图为</a:t>
            </a:r>
            <a:r>
              <a:rPr lang="en-US" altLang="zh-CN" sz="2300" dirty="0" smtClean="0"/>
              <a:t>6</a:t>
            </a:r>
            <a:r>
              <a:rPr lang="zh-CN" altLang="en-US" sz="2300" dirty="0" smtClean="0"/>
              <a:t>分钟更新，鼠标放到左下方的时间轴上会浮出更细的时间控制轴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167" y="750251"/>
            <a:ext cx="1966019" cy="2459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67" y="3301806"/>
            <a:ext cx="4168242" cy="2770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203" y="750251"/>
            <a:ext cx="1802206" cy="24593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697" y="5198814"/>
            <a:ext cx="5127771" cy="873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1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实况观测（船舶实况）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355" y="1875265"/>
            <a:ext cx="48950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海事部门共享船舶实时位置，每</a:t>
            </a:r>
            <a:r>
              <a:rPr lang="en-US" altLang="zh-CN" sz="2300" dirty="0" smtClean="0"/>
              <a:t>10</a:t>
            </a:r>
            <a:r>
              <a:rPr lang="zh-CN" altLang="en-US" sz="2300" dirty="0" smtClean="0"/>
              <a:t>分钟更新一次</a:t>
            </a:r>
            <a:endParaRPr lang="en-US" altLang="zh-CN" sz="23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右</a:t>
            </a:r>
            <a:r>
              <a:rPr lang="zh-CN" altLang="en-US" sz="2300" dirty="0" smtClean="0"/>
              <a:t>下角有图例，标示船的类型与行驶状态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296" y="2175070"/>
            <a:ext cx="5526931" cy="38323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8" y="1447105"/>
            <a:ext cx="224821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实况观测（视频）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354" y="1875266"/>
            <a:ext cx="510409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视频接入：红色表示不可用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未来会接入省局视频服务器，提高视频加载速度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05" y="2497640"/>
            <a:ext cx="4034072" cy="24596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671" y="1424750"/>
            <a:ext cx="231489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0389" y="1618606"/>
            <a:ext cx="6816324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点击左侧大图标，可将此类信息全部显示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展示各部门基础数据，按基本信息、应急物资、救援力量、避难点分类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信息收集省市县三级共同努力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制定标准，</a:t>
            </a:r>
            <a:r>
              <a:rPr lang="en-US" altLang="zh-CN" sz="2300" dirty="0" smtClean="0"/>
              <a:t>POI</a:t>
            </a:r>
            <a:r>
              <a:rPr lang="zh-CN" altLang="en-US" sz="2300" dirty="0" smtClean="0"/>
              <a:t>的录入通过探测数据中心管理平台（正在不断完善）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48" y="624641"/>
            <a:ext cx="1597340" cy="1987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388" y="624641"/>
            <a:ext cx="1597340" cy="1987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048" y="2746447"/>
            <a:ext cx="3139586" cy="1894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048" y="4774493"/>
            <a:ext cx="3139586" cy="1754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647" y="4774493"/>
            <a:ext cx="4039164" cy="1754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4911633" y="6550223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工地隐患点信息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8666718" y="6529403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救援物资</a:t>
            </a:r>
          </a:p>
        </p:txBody>
      </p:sp>
    </p:spTree>
    <p:extLst>
      <p:ext uri="{BB962C8B-B14F-4D97-AF65-F5344CB8AC3E}">
        <p14:creationId xmlns:p14="http://schemas.microsoft.com/office/powerpoint/2010/main" val="18803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基础数据（水库）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2385" y="2178446"/>
            <a:ext cx="477851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超汛限水位提醒（红色）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过去</a:t>
            </a:r>
            <a:r>
              <a:rPr lang="en-US" altLang="zh-CN" sz="2300" dirty="0" smtClean="0"/>
              <a:t>24</a:t>
            </a:r>
            <a:r>
              <a:rPr lang="zh-CN" altLang="en-US" sz="2300" dirty="0" smtClean="0"/>
              <a:t>小时实况到未来</a:t>
            </a:r>
            <a:r>
              <a:rPr lang="en-US" altLang="zh-CN" sz="2300" dirty="0" smtClean="0"/>
              <a:t>72</a:t>
            </a:r>
            <a:r>
              <a:rPr lang="zh-CN" altLang="en-US" sz="2300" dirty="0" smtClean="0"/>
              <a:t>小时雨量预报及水位预测（试验产品）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水库实时视频或视频截图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377" y="2391941"/>
            <a:ext cx="6100551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079" y="1186820"/>
            <a:ext cx="2324424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4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64485" y="2421121"/>
            <a:ext cx="7028761" cy="304320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199" dirty="0"/>
              <a:t>功能使用说明</a:t>
            </a:r>
            <a:endParaRPr lang="en-US" altLang="zh-CN" sz="3199" dirty="0"/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199" dirty="0"/>
              <a:t>未来发展计划</a:t>
            </a:r>
          </a:p>
        </p:txBody>
      </p:sp>
    </p:spTree>
    <p:extLst>
      <p:ext uri="{BB962C8B-B14F-4D97-AF65-F5344CB8AC3E}">
        <p14:creationId xmlns:p14="http://schemas.microsoft.com/office/powerpoint/2010/main" val="1323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时间控制轴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48" y="2439180"/>
            <a:ext cx="4782217" cy="2467319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463039" y="5617029"/>
            <a:ext cx="1332412" cy="609600"/>
          </a:xfrm>
          <a:prstGeom prst="wedgeRoundRectCallout">
            <a:avLst>
              <a:gd name="adj1" fmla="val 104003"/>
              <a:gd name="adj2" fmla="val -1860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选择时间</a:t>
            </a:r>
            <a:endParaRPr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4249781" y="5617030"/>
            <a:ext cx="1628505" cy="609599"/>
          </a:xfrm>
          <a:prstGeom prst="wedgeRoundRectCallout">
            <a:avLst>
              <a:gd name="adj1" fmla="val 24449"/>
              <a:gd name="adj2" fmla="val -17321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选择资料自动播放的时段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>
            <a:off x="7132320" y="5617029"/>
            <a:ext cx="1314993" cy="609600"/>
          </a:xfrm>
          <a:prstGeom prst="wedgeRoundRectCallout">
            <a:avLst>
              <a:gd name="adj1" fmla="val -16425"/>
              <a:gd name="adj2" fmla="val -18893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播放与暂停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8981263" y="4406537"/>
            <a:ext cx="1704153" cy="609600"/>
          </a:xfrm>
          <a:prstGeom prst="wedgeRoundRectCallout">
            <a:avLst>
              <a:gd name="adj1" fmla="val -102851"/>
              <a:gd name="adj2" fmla="val -178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锁定时间（不自动刷新）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8272630" y="2020390"/>
            <a:ext cx="2560321" cy="1149530"/>
          </a:xfrm>
          <a:prstGeom prst="wedgeRoundRectCallout">
            <a:avLst>
              <a:gd name="adj1" fmla="val -134551"/>
              <a:gd name="adj2" fmla="val 16728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红色框为当前时刻（与实况资料项关联）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2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影响等级选择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130673" y="1672045"/>
            <a:ext cx="4747817" cy="2015737"/>
            <a:chOff x="6442696" y="2769325"/>
            <a:chExt cx="4747817" cy="201573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56047" y="2769325"/>
              <a:ext cx="3997234" cy="3048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696" y="3330882"/>
              <a:ext cx="4010585" cy="3334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96" y="3908579"/>
              <a:ext cx="4001058" cy="29531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2696" y="4462264"/>
              <a:ext cx="3962953" cy="276264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0467702" y="2769325"/>
              <a:ext cx="708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大风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458993" y="33012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降水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453281" y="387157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温度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453281" y="441573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污染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12385" y="2178446"/>
            <a:ext cx="4778518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基于影响预报的思路，对于不同的灾害给出不同的风险等级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选择等级后可进行靶向预警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0669" y="3899617"/>
            <a:ext cx="3083943" cy="25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靶向预警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6260" y="1864937"/>
            <a:ext cx="579742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靶向预警有两种方式：直接选择影响等级，或自己画出影响区域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可查看区域内的人口、经济、避难点、应急物资等状况，为决策提供辅助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选择发送渠道、灾害类型、影响区域等，点击发送即可将信息送到发布系统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/>
              <a:t>辅助系统与发布系统之间通讯协议会继续扩充与完善</a:t>
            </a:r>
            <a:endParaRPr lang="en-US" altLang="zh-CN" sz="2300" dirty="0" smtClean="0"/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endParaRPr lang="zh-CN" altLang="en-US" sz="23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97" y="1243089"/>
            <a:ext cx="4826376" cy="2473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113" y="3856344"/>
            <a:ext cx="3083943" cy="2589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2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V4.0</a:t>
            </a:r>
            <a:r>
              <a:rPr lang="zh-CN" altLang="en-US" dirty="0" smtClean="0">
                <a:latin typeface="+mn-ea"/>
                <a:ea typeface="+mn-ea"/>
              </a:rPr>
              <a:t>新增功能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95415"/>
              </p:ext>
            </p:extLst>
          </p:nvPr>
        </p:nvGraphicFramePr>
        <p:xfrm>
          <a:off x="1497263" y="1366794"/>
          <a:ext cx="9005274" cy="491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22"/>
                <a:gridCol w="7706752"/>
              </a:tblGrid>
              <a:tr h="4523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91419" marR="91419" marT="45709" marB="45709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新增功能</a:t>
                      </a:r>
                    </a:p>
                  </a:txBody>
                  <a:tcPr marL="91419" marR="91419" marT="45709" marB="45709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424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账号登录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登录账号后可根据需求定制致灾模型、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POI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等信息。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</a:tr>
              <a:tr h="423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灾害模型优化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大风、强降水、温度、内涝、森林火点等</a:t>
                      </a:r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</a:t>
                      </a:r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个</a:t>
                      </a:r>
                      <a:r>
                        <a:rPr sz="1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灾害模型的时次选择布局优化</a:t>
                      </a:r>
                      <a:r>
                        <a:rPr 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；山洪新增时次选择。</a:t>
                      </a:r>
                      <a:endParaRPr lang="zh-CN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</a:tr>
              <a:tr h="53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水库水位优化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水库水位柱状图增加水位的平滑曲线图；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增加水位告警提示功能，超过阈值的水位段标红。</a:t>
                      </a:r>
                      <a:endParaRPr lang="zh-CN" altLang="en-US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zh-CN" altLang="en-US" sz="13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</a:tr>
              <a:tr h="4053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灾害落区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关键岗灾害落区（高温、低温、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毫米以上降水、</a:t>
                      </a:r>
                      <a:r>
                        <a:rPr lang="en-US" alt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级大风、过程降雨量）在系统中显示。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</a:tr>
              <a:tr h="5375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灵活定制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用户个性化定制功能，</a:t>
                      </a:r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用户可根据自己的地区特点，在后台对气象专业模型、POI信息点的显示，进行删除、增加、排序操作，并且可在气象专业模型中整合信息点的展示。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</a:tr>
              <a:tr h="7525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阈值管理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在后台建立镇与自动站之间的对应关系，保证每一个镇都有一个代表自动站。自定义设置每个镇过去1小时、过去3小时、过去24小时的雨量阈值，达到阈值就自动告警。</a:t>
                      </a:r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在</a:t>
                      </a:r>
                      <a:r>
                        <a:rPr lang="en-US" altLang="zh-CN" sz="1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后台管理界面，用户可以自己管理“镇-自动站”对应表，以及自定义雨量阈值</a:t>
                      </a:r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。</a:t>
                      </a:r>
                      <a:endParaRPr lang="zh-CN" altLang="en-US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</a:tr>
              <a:tr h="625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雨量报警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在左侧实时观测中增加“雨量报警”一项；区块报警（镇为单位）：达到阈值，该镇区域变红，鼠标移过显示详情弹窗（更新时间，报警信息）。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25000"/>
                        <a:lumOff val="75000"/>
                        <a:alpha val="54000"/>
                      </a:schemeClr>
                    </a:solidFill>
                  </a:tcPr>
                </a:tc>
              </a:tr>
              <a:tr h="7525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划任意面</a:t>
                      </a: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3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增加圆形圈选工具，矩形圈选工具；</a:t>
                      </a:r>
                      <a:r>
                        <a:rPr sz="13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圆形圈选工具包括任意半径和固定半径圈选</a:t>
                      </a:r>
                      <a:r>
                        <a:rPr 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可选的固定半径有：100公里、200公里、500公里</a:t>
                      </a:r>
                      <a:r>
                        <a:rPr 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；</a:t>
                      </a:r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可多区域圈选，完成选择后，自动进行影响分析，默认展开基础信息栏（含统计数）</a:t>
                      </a:r>
                      <a:endParaRPr lang="zh-CN" sz="13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1419" marR="91419" marT="45709" marB="45709" anchor="ctr">
                    <a:solidFill>
                      <a:schemeClr val="tx2">
                        <a:lumMod val="10000"/>
                        <a:lumOff val="90000"/>
                        <a:alpha val="54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2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账号登录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6684" y="2238914"/>
            <a:ext cx="4493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</a:rPr>
              <a:t>新增账号登录功能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</a:rPr>
              <a:t>系统设置默认账号登录，默认账号仅提供基础功能，体验高级功能需使用专用账号登录</a:t>
            </a:r>
            <a:endParaRPr lang="en-US" altLang="zh-CN" sz="2400" dirty="0" smtClean="0"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</a:rPr>
              <a:t>账号与行政区域绑定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3457" y="2138179"/>
            <a:ext cx="6422568" cy="306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66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灾害模型优化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8795" y="2554410"/>
            <a:ext cx="4845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大风</a:t>
            </a:r>
            <a:r>
              <a:rPr lang="zh-CN" altLang="en-US" sz="2400" dirty="0">
                <a:latin typeface="+mn-ea"/>
              </a:rPr>
              <a:t>、强降水、温度、内涝、森林火点等</a:t>
            </a:r>
            <a:r>
              <a:rPr lang="en-US" altLang="zh-CN" sz="2400" dirty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个灾害</a:t>
            </a:r>
            <a:r>
              <a:rPr sz="2400" dirty="0" err="1" smtClean="0">
                <a:latin typeface="+mn-ea"/>
              </a:rPr>
              <a:t>模型的时次选择布局优化</a:t>
            </a:r>
            <a:r>
              <a:rPr lang="zh-CN" altLang="en-US" sz="2400" dirty="0">
                <a:latin typeface="+mn-ea"/>
              </a:rPr>
              <a:t>；</a:t>
            </a:r>
            <a:r>
              <a:rPr lang="zh-CN" altLang="en-US" sz="2400" dirty="0">
                <a:latin typeface="+mn-ea"/>
                <a:sym typeface="+mn-ea"/>
              </a:rPr>
              <a:t>时次选择功能点从右上角移动到左边并以时间轴模式</a:t>
            </a:r>
            <a:r>
              <a:rPr lang="zh-CN" altLang="en-US" sz="2400" dirty="0" smtClean="0">
                <a:latin typeface="+mn-ea"/>
                <a:sym typeface="+mn-ea"/>
              </a:rPr>
              <a:t>展示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341" y="2156474"/>
            <a:ext cx="4835584" cy="31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6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水库水位优化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1346" y="2545008"/>
            <a:ext cx="442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+mn-ea"/>
              </a:rPr>
              <a:t>水库水位柱状图增加水位的平滑曲线图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+mn-ea"/>
              </a:rPr>
              <a:t>增加水位告警提示功能，超过阈值的水位段标红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+mn-ea"/>
              </a:rPr>
              <a:t>未来水位预测（试验版）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72" r="-192"/>
          <a:stretch/>
        </p:blipFill>
        <p:spPr>
          <a:xfrm>
            <a:off x="6130834" y="1985150"/>
            <a:ext cx="4552622" cy="37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灾害落区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6843" y="2501464"/>
            <a:ext cx="442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+mn-ea"/>
              </a:rPr>
              <a:t>引入关键岗绘制的灾害落区，包括</a:t>
            </a:r>
            <a:r>
              <a:rPr lang="en-US" altLang="zh-CN" sz="2400" dirty="0" smtClean="0">
                <a:latin typeface="+mn-ea"/>
              </a:rPr>
              <a:t>6</a:t>
            </a:r>
            <a:r>
              <a:rPr lang="zh-CN" altLang="en-US" sz="2400" dirty="0" smtClean="0">
                <a:latin typeface="+mn-ea"/>
              </a:rPr>
              <a:t>级以上大风、</a:t>
            </a:r>
            <a:r>
              <a:rPr lang="en-US" altLang="zh-CN" sz="2400" dirty="0" smtClean="0">
                <a:latin typeface="+mn-ea"/>
              </a:rPr>
              <a:t>25</a:t>
            </a:r>
            <a:r>
              <a:rPr lang="zh-CN" altLang="en-US" sz="2400" dirty="0" smtClean="0">
                <a:latin typeface="+mn-ea"/>
              </a:rPr>
              <a:t>毫米以上降水、</a:t>
            </a:r>
            <a:r>
              <a:rPr lang="en-US" altLang="zh-CN" sz="2400" dirty="0" smtClean="0">
                <a:latin typeface="+mn-ea"/>
              </a:rPr>
              <a:t>35</a:t>
            </a:r>
            <a:r>
              <a:rPr lang="zh-CN" altLang="en-US" sz="2400" dirty="0" smtClean="0">
                <a:latin typeface="+mn-ea"/>
              </a:rPr>
              <a:t>℃以上高温、</a:t>
            </a:r>
            <a:r>
              <a:rPr lang="en-US" altLang="zh-CN" sz="2400" dirty="0" smtClean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℃以下低温等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+mn-ea"/>
              </a:rPr>
              <a:t>优化资料选择面板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7" y="2572833"/>
            <a:ext cx="6122400" cy="25835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34103" y="5294811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暴雨落区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56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灵活定制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0899" y="2205321"/>
            <a:ext cx="459309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300" dirty="0" smtClean="0">
                <a:latin typeface="+mn-ea"/>
                <a:sym typeface="+mn-ea"/>
              </a:rPr>
              <a:t>用户</a:t>
            </a:r>
            <a:r>
              <a:rPr lang="zh-CN" altLang="en-US" sz="2300" dirty="0">
                <a:latin typeface="+mn-ea"/>
                <a:sym typeface="+mn-ea"/>
              </a:rPr>
              <a:t>可根据本地区天气气候特点及服务需求</a:t>
            </a:r>
            <a:r>
              <a:rPr lang="zh-CN" altLang="en-US" sz="2300" dirty="0" smtClean="0">
                <a:latin typeface="+mn-ea"/>
                <a:sym typeface="+mn-ea"/>
              </a:rPr>
              <a:t>：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+mn-ea"/>
                <a:sym typeface="+mn-ea"/>
              </a:rPr>
              <a:t>对灾害模型、</a:t>
            </a:r>
            <a:r>
              <a:rPr lang="en-US" altLang="zh-CN" sz="2300" dirty="0" smtClean="0">
                <a:latin typeface="+mn-ea"/>
                <a:sym typeface="+mn-ea"/>
              </a:rPr>
              <a:t>POI</a:t>
            </a:r>
            <a:r>
              <a:rPr lang="zh-CN" altLang="en-US" sz="2300" dirty="0" smtClean="0">
                <a:latin typeface="+mn-ea"/>
                <a:sym typeface="+mn-ea"/>
              </a:rPr>
              <a:t>信息点的显示，进行删除、增加、排序操作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+mn-ea"/>
                <a:sym typeface="+mn-ea"/>
              </a:rPr>
              <a:t>灾害</a:t>
            </a:r>
            <a:r>
              <a:rPr lang="zh-CN" altLang="en-US" sz="2300" dirty="0">
                <a:latin typeface="+mn-ea"/>
                <a:sym typeface="+mn-ea"/>
              </a:rPr>
              <a:t>模型中整合信息点的展示（类似于</a:t>
            </a:r>
            <a:r>
              <a:rPr lang="en-US" altLang="zh-CN" sz="2300" dirty="0" err="1">
                <a:latin typeface="+mn-ea"/>
                <a:sym typeface="+mn-ea"/>
              </a:rPr>
              <a:t>Micaps</a:t>
            </a:r>
            <a:r>
              <a:rPr lang="zh-CN" altLang="en-US" sz="2300" dirty="0">
                <a:latin typeface="+mn-ea"/>
                <a:sym typeface="+mn-ea"/>
              </a:rPr>
              <a:t>综合图</a:t>
            </a:r>
            <a:r>
              <a:rPr lang="zh-CN" altLang="en-US" sz="2300" dirty="0" smtClean="0">
                <a:latin typeface="+mn-ea"/>
                <a:sym typeface="+mn-ea"/>
              </a:rPr>
              <a:t>）</a:t>
            </a:r>
            <a:endParaRPr lang="en-US" altLang="zh-CN" sz="2300" dirty="0">
              <a:latin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3162" y="2003881"/>
            <a:ext cx="5873742" cy="37575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91097" y="3072576"/>
            <a:ext cx="2135485" cy="220891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91097" y="2367058"/>
            <a:ext cx="3807532" cy="37152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893757" y="6014056"/>
            <a:ext cx="6766776" cy="4702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定制功能均与账户绑定，并保存在服务器后台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813163" y="2615037"/>
            <a:ext cx="831478" cy="87248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71643" y="1368983"/>
            <a:ext cx="741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后台管理登录：</a:t>
            </a:r>
            <a:r>
              <a:rPr lang="en-US" altLang="zh-CN" sz="2400" dirty="0" smtClean="0">
                <a:latin typeface="+mn-ea"/>
              </a:rPr>
              <a:t>http://10.148.16.56:8080/dss-opp/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430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灵活</a:t>
            </a:r>
            <a:r>
              <a:rPr lang="zh-CN" altLang="en-US" dirty="0" smtClean="0"/>
              <a:t>定制（灾害模型定制）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548" y="1504435"/>
            <a:ext cx="5115190" cy="27185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1071" y="2671791"/>
            <a:ext cx="551493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灾害模型的删除：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对本地区不需要的灾害模型，直接点击右上角的“</a:t>
            </a:r>
            <a:r>
              <a:rPr lang="en-US" altLang="zh-CN" sz="2400" dirty="0">
                <a:latin typeface="微软雅黑" panose="020B0503020204020204" pitchFamily="34" charset="-122"/>
                <a:sym typeface="+mn-ea"/>
              </a:rPr>
              <a:t>X”</a:t>
            </a: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即可删除按钮</a:t>
            </a:r>
            <a:endParaRPr lang="en-US" altLang="zh-CN" sz="2400" dirty="0">
              <a:latin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06548" y="4360843"/>
            <a:ext cx="5151185" cy="877619"/>
            <a:chOff x="6606548" y="4360843"/>
            <a:chExt cx="5151185" cy="87761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6548" y="4360843"/>
              <a:ext cx="5151185" cy="82803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062651" y="486913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删除前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99926" y="5288050"/>
            <a:ext cx="5121812" cy="853641"/>
            <a:chOff x="6599926" y="5288050"/>
            <a:chExt cx="5121812" cy="85364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99926" y="5288050"/>
              <a:ext cx="5121812" cy="78930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062651" y="57723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删除后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02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563" y="358344"/>
            <a:ext cx="8540579" cy="832143"/>
          </a:xfrm>
        </p:spPr>
        <p:txBody>
          <a:bodyPr/>
          <a:lstStyle/>
          <a:p>
            <a:r>
              <a:rPr lang="zh-CN" altLang="en-US" dirty="0" smtClean="0"/>
              <a:t>功能区总体介绍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711" y="1790263"/>
            <a:ext cx="8952488" cy="4266419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384246" y="1569034"/>
            <a:ext cx="1151861" cy="503939"/>
          </a:xfrm>
          <a:prstGeom prst="wedgeRoundRectCallout">
            <a:avLst>
              <a:gd name="adj1" fmla="val 162174"/>
              <a:gd name="adj2" fmla="val 407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灾害模型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441290" y="3671502"/>
            <a:ext cx="1151861" cy="717618"/>
          </a:xfrm>
          <a:prstGeom prst="wedgeRoundRectCallout">
            <a:avLst>
              <a:gd name="adj1" fmla="val 91538"/>
              <a:gd name="adj2" fmla="val 360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11952" y="6226885"/>
            <a:ext cx="1151861" cy="503939"/>
          </a:xfrm>
          <a:prstGeom prst="wedgeRoundRectCallout">
            <a:avLst>
              <a:gd name="adj1" fmla="val 106419"/>
              <a:gd name="adj2" fmla="val -18315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8275197" y="6218884"/>
            <a:ext cx="1426152" cy="503939"/>
          </a:xfrm>
          <a:prstGeom prst="wedgeRoundRectCallout">
            <a:avLst>
              <a:gd name="adj1" fmla="val 36863"/>
              <a:gd name="adj2" fmla="val -1140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轴控制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1010759" y="4494586"/>
            <a:ext cx="1093128" cy="591219"/>
          </a:xfrm>
          <a:prstGeom prst="wedgeRoundRectCallout">
            <a:avLst>
              <a:gd name="adj1" fmla="val -153219"/>
              <a:gd name="adj2" fmla="val 1433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影响等级选择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701349" y="1103509"/>
            <a:ext cx="1093128" cy="465525"/>
          </a:xfrm>
          <a:prstGeom prst="wedgeRoundRectCallout">
            <a:avLst>
              <a:gd name="adj1" fmla="val 2131"/>
              <a:gd name="adj2" fmla="val 10901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工具栏</a:t>
            </a:r>
          </a:p>
        </p:txBody>
      </p:sp>
    </p:spTree>
    <p:extLst>
      <p:ext uri="{BB962C8B-B14F-4D97-AF65-F5344CB8AC3E}">
        <p14:creationId xmlns:p14="http://schemas.microsoft.com/office/powerpoint/2010/main" val="303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灵活</a:t>
            </a:r>
            <a:r>
              <a:rPr lang="zh-CN" altLang="en-US" dirty="0" smtClean="0"/>
              <a:t>定制（灾害模型定制）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4945" y="2844835"/>
            <a:ext cx="48530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灾害模型的排序</a:t>
            </a:r>
            <a:r>
              <a:rPr lang="en-US" altLang="zh-CN" sz="2400" dirty="0" smtClean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可点击拖动灾害模型，对灾害模型进行排序，将对本区域影响较大的灾害模型放在前面</a:t>
            </a:r>
            <a:endParaRPr lang="en-US" altLang="zh-CN" sz="2400" dirty="0" smtClean="0">
              <a:latin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9" t="4688" r="1" b="1"/>
          <a:stretch/>
        </p:blipFill>
        <p:spPr>
          <a:xfrm>
            <a:off x="6635930" y="2046513"/>
            <a:ext cx="4250843" cy="8171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380" y="3726554"/>
            <a:ext cx="5596709" cy="8261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1167" y="4853634"/>
            <a:ext cx="5615922" cy="8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灵活</a:t>
            </a:r>
            <a:r>
              <a:rPr lang="zh-CN" altLang="en-US" dirty="0" smtClean="0"/>
              <a:t>定制（灾害模型定制）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091" y="1680452"/>
            <a:ext cx="6786461" cy="401495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7903" y="2801572"/>
            <a:ext cx="365539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300" dirty="0">
                <a:latin typeface="微软雅黑" panose="020B0503020204020204" pitchFamily="34" charset="-122"/>
                <a:sym typeface="+mn-ea"/>
              </a:rPr>
              <a:t>专业模型的添加</a:t>
            </a: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：</a:t>
            </a:r>
          </a:p>
          <a:p>
            <a:pPr lvl="0" algn="l">
              <a:lnSpc>
                <a:spcPct val="150000"/>
              </a:lnSpc>
            </a:pP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可添加专业模型</a:t>
            </a:r>
            <a:r>
              <a:rPr lang="en-US" altLang="zh-CN" sz="2300" dirty="0">
                <a:latin typeface="微软雅黑" panose="020B0503020204020204" pitchFamily="34" charset="-122"/>
                <a:sym typeface="+mn-ea"/>
              </a:rPr>
              <a:t>，目前允许最多9</a:t>
            </a: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个专业模型</a:t>
            </a:r>
            <a:endParaRPr lang="en-US" altLang="zh-CN" sz="2300" dirty="0">
              <a:latin typeface="微软雅黑" panose="020B0503020204020204" pitchFamily="34" charset="-122"/>
              <a:sym typeface="+mn-ea"/>
            </a:endParaRPr>
          </a:p>
          <a:p>
            <a:pPr lvl="0" algn="l"/>
            <a:endParaRPr lang="en-US" altLang="zh-CN" sz="1400" dirty="0">
              <a:latin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7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灵活</a:t>
            </a:r>
            <a:r>
              <a:rPr lang="zh-CN" altLang="en-US" dirty="0" smtClean="0">
                <a:latin typeface="+mn-ea"/>
                <a:ea typeface="+mn-ea"/>
              </a:rPr>
              <a:t>定制（</a:t>
            </a:r>
            <a:r>
              <a:rPr lang="en-US" altLang="zh-CN" dirty="0" smtClean="0">
                <a:latin typeface="+mn-ea"/>
                <a:ea typeface="+mn-ea"/>
              </a:rPr>
              <a:t>POI</a:t>
            </a:r>
            <a:r>
              <a:rPr lang="zh-CN" altLang="en-US" dirty="0" smtClean="0">
                <a:latin typeface="+mn-ea"/>
                <a:ea typeface="+mn-ea"/>
              </a:rPr>
              <a:t>定制）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6679" y="2060360"/>
            <a:ext cx="5040052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微软雅黑" panose="020B0503020204020204" pitchFamily="34" charset="-122"/>
                <a:sym typeface="+mn-ea"/>
              </a:rPr>
              <a:t>点击灾害模型下面的“定制”按钮，</a:t>
            </a: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可</a:t>
            </a:r>
            <a:r>
              <a:rPr lang="zh-CN" altLang="en-US" sz="2300" dirty="0" smtClean="0">
                <a:latin typeface="微软雅黑" panose="020B0503020204020204" pitchFamily="34" charset="-122"/>
                <a:sym typeface="+mn-ea"/>
              </a:rPr>
              <a:t>定制需要自动显示的</a:t>
            </a: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POI</a:t>
            </a:r>
            <a:r>
              <a:rPr lang="zh-CN" altLang="en-US" sz="2300" dirty="0" smtClean="0">
                <a:latin typeface="微软雅黑" panose="020B0503020204020204" pitchFamily="34" charset="-122"/>
                <a:sym typeface="+mn-ea"/>
              </a:rPr>
              <a:t>点</a:t>
            </a:r>
            <a:endParaRPr lang="en-US" altLang="zh-CN" sz="2300" dirty="0" smtClean="0">
              <a:latin typeface="微软雅黑" panose="020B0503020204020204" pitchFamily="34" charset="-122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目前允许最多整合</a:t>
            </a:r>
            <a:r>
              <a:rPr lang="en-US" altLang="zh-CN" sz="2300" dirty="0">
                <a:latin typeface="微软雅黑" panose="020B0503020204020204" pitchFamily="34" charset="-122"/>
                <a:sym typeface="+mn-ea"/>
              </a:rPr>
              <a:t>4</a:t>
            </a:r>
            <a:r>
              <a:rPr lang="en-US" altLang="zh-CN" sz="2300" dirty="0" smtClean="0">
                <a:latin typeface="微软雅黑" panose="020B0503020204020204" pitchFamily="34" charset="-122"/>
                <a:sym typeface="+mn-ea"/>
              </a:rPr>
              <a:t>个信息点数据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微软雅黑" panose="020B0503020204020204" pitchFamily="34" charset="-122"/>
                <a:sym typeface="+mn-ea"/>
              </a:rPr>
              <a:t>如右图所示，</a:t>
            </a:r>
            <a:r>
              <a:rPr lang="zh-CN" altLang="en-US" sz="2300" dirty="0">
                <a:latin typeface="微软雅黑" panose="020B0503020204020204" pitchFamily="34" charset="-122"/>
                <a:sym typeface="+mn-ea"/>
              </a:rPr>
              <a:t>完成</a:t>
            </a:r>
            <a:r>
              <a:rPr lang="zh-CN" altLang="en-US" sz="2300" dirty="0" smtClean="0">
                <a:latin typeface="微软雅黑" panose="020B0503020204020204" pitchFamily="34" charset="-122"/>
                <a:sym typeface="+mn-ea"/>
              </a:rPr>
              <a:t>定制后以后只要点击大风就会自动同步显示通讯、民政、医院和经济数据</a:t>
            </a:r>
            <a:endParaRPr lang="zh-CN" altLang="en-US" sz="2300" dirty="0">
              <a:latin typeface="微软雅黑" panose="020B0503020204020204" pitchFamily="34" charset="-122"/>
              <a:sym typeface="+mn-ea"/>
            </a:endParaRPr>
          </a:p>
          <a:p>
            <a:pPr lvl="0" algn="l"/>
            <a:endParaRPr lang="en-US" altLang="zh-CN" sz="1400" dirty="0">
              <a:latin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319" y="1796094"/>
            <a:ext cx="6244047" cy="37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灵活</a:t>
            </a:r>
            <a:r>
              <a:rPr lang="zh-CN" altLang="en-US" dirty="0" smtClean="0">
                <a:latin typeface="+mn-ea"/>
                <a:ea typeface="+mn-ea"/>
              </a:rPr>
              <a:t>定制（</a:t>
            </a:r>
            <a:r>
              <a:rPr lang="en-US" altLang="zh-CN" dirty="0" smtClean="0">
                <a:latin typeface="+mn-ea"/>
                <a:ea typeface="+mn-ea"/>
              </a:rPr>
              <a:t>POI</a:t>
            </a:r>
            <a:r>
              <a:rPr lang="zh-CN" altLang="en-US" dirty="0" smtClean="0">
                <a:latin typeface="+mn-ea"/>
                <a:ea typeface="+mn-ea"/>
              </a:rPr>
              <a:t>定制）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6678" y="2259085"/>
            <a:ext cx="5719321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删除、添加、排序与灾害模型的相应功能基本一致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 “部门信息”一栏不允许个性化定制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“实时观测”和“基础数据”可个性化定制</a:t>
            </a:r>
            <a:endParaRPr lang="en-US" altLang="zh-CN" sz="2400" dirty="0">
              <a:latin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75" y="2259085"/>
            <a:ext cx="2673894" cy="2738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39" y="2259085"/>
            <a:ext cx="2689956" cy="27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阈值管理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27" y="2385481"/>
            <a:ext cx="6829770" cy="28570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22812" y="2115571"/>
            <a:ext cx="4032068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200" dirty="0"/>
              <a:t>在后台建立镇与自动站之间的对应关系，保证每一个镇都有一个代表自动站。自定义设置每个镇过去1小时、过去3小时、过去24小时的雨量阈值，达到阈值就自动告警。在后台管理界面，用户可以自己管理“镇-自动站”对应表，以及自定义雨量阈值。</a:t>
            </a:r>
          </a:p>
        </p:txBody>
      </p:sp>
    </p:spTree>
    <p:extLst>
      <p:ext uri="{BB962C8B-B14F-4D97-AF65-F5344CB8AC3E}">
        <p14:creationId xmlns:p14="http://schemas.microsoft.com/office/powerpoint/2010/main" val="23605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阈值管理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376679" y="1793355"/>
            <a:ext cx="4554582" cy="4089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默认值：默认每个镇选中一个代表自动站，雨量阈值设置上，过去</a:t>
            </a:r>
            <a:r>
              <a:rPr lang="en-US" altLang="zh-CN" sz="2300" dirty="0"/>
              <a:t>1</a:t>
            </a:r>
            <a:r>
              <a:rPr lang="zh-CN" altLang="en-US" sz="2300" dirty="0"/>
              <a:t>小时累计</a:t>
            </a:r>
            <a:r>
              <a:rPr lang="en-US" altLang="zh-CN" sz="2300" dirty="0"/>
              <a:t>20mm</a:t>
            </a:r>
            <a:r>
              <a:rPr lang="zh-CN" altLang="en-US" sz="2300" dirty="0"/>
              <a:t>，过去</a:t>
            </a:r>
            <a:r>
              <a:rPr lang="en-US" altLang="zh-CN" sz="2300" dirty="0"/>
              <a:t>3</a:t>
            </a:r>
            <a:r>
              <a:rPr lang="zh-CN" altLang="en-US" sz="2300" dirty="0"/>
              <a:t>小时累计</a:t>
            </a:r>
            <a:r>
              <a:rPr lang="en-US" altLang="zh-CN" sz="2300" dirty="0"/>
              <a:t>50mm</a:t>
            </a:r>
            <a:r>
              <a:rPr lang="zh-CN" altLang="en-US" sz="2300" dirty="0"/>
              <a:t>，过去</a:t>
            </a:r>
            <a:r>
              <a:rPr lang="en-US" altLang="zh-CN" sz="2300" dirty="0"/>
              <a:t>24</a:t>
            </a:r>
            <a:r>
              <a:rPr lang="zh-CN" altLang="en-US" sz="2300" dirty="0"/>
              <a:t>小时累计</a:t>
            </a:r>
            <a:r>
              <a:rPr lang="en-US" altLang="zh-CN" sz="2300" dirty="0" smtClean="0"/>
              <a:t>100mm</a:t>
            </a:r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修改雨量阈值：每个镇可根据自己的实际情况，修改雨量告警的阈值</a:t>
            </a:r>
            <a:r>
              <a:rPr lang="zh-CN" altLang="en-US" sz="2300" dirty="0" smtClean="0"/>
              <a:t>。点击</a:t>
            </a:r>
            <a:r>
              <a:rPr lang="zh-CN" altLang="en-US" sz="2300" dirty="0"/>
              <a:t>“保存”，保存该镇的雨量阈值设置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430" y="1471138"/>
            <a:ext cx="6844914" cy="285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30" y="3395146"/>
            <a:ext cx="6844914" cy="28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阈值管理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696687" y="2480332"/>
            <a:ext cx="4032068" cy="216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200" dirty="0" smtClean="0"/>
              <a:t>修改</a:t>
            </a:r>
            <a:r>
              <a:rPr lang="zh-CN" altLang="en-US" sz="2200" dirty="0"/>
              <a:t>镇对应的匹配自动站：点击某镇的自动站，可下拉选择，修改镇的代表自动站。同时，在列表中可通过检索镇名搜出某镇和自动站的对应关系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068" y="2135660"/>
            <a:ext cx="6740272" cy="28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自动报警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4400" y="2140698"/>
            <a:ext cx="575636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雨量告警显示（前端）：在前端展示上，增加信息点“雨量报警”，点击“雨量报警”显示报警区域。鼠标移过该报警区域，显示报警信息，包括更新时间、报警信息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报警</a:t>
            </a:r>
            <a:r>
              <a:rPr lang="zh-CN" altLang="en-US" sz="2200" dirty="0"/>
              <a:t>信息</a:t>
            </a:r>
            <a:r>
              <a:rPr lang="zh-CN" altLang="en-US" sz="2200" dirty="0" smtClean="0"/>
              <a:t>：某某镇</a:t>
            </a:r>
            <a:r>
              <a:rPr lang="zh-CN" altLang="en-US" sz="2200" dirty="0"/>
              <a:t>、站点号、过去</a:t>
            </a:r>
            <a:r>
              <a:rPr lang="en-US" altLang="zh-CN" sz="2200" dirty="0"/>
              <a:t>1</a:t>
            </a:r>
            <a:r>
              <a:rPr lang="zh-CN" altLang="en-US" sz="2200" dirty="0"/>
              <a:t>小时</a:t>
            </a:r>
            <a:r>
              <a:rPr lang="en-US" altLang="zh-CN" sz="2200" dirty="0"/>
              <a:t>/</a:t>
            </a:r>
            <a:r>
              <a:rPr lang="zh-CN" altLang="en-US" sz="2200" dirty="0"/>
              <a:t>过去</a:t>
            </a:r>
            <a:r>
              <a:rPr lang="en-US" altLang="zh-CN" sz="2200" dirty="0"/>
              <a:t>3</a:t>
            </a:r>
            <a:r>
              <a:rPr lang="zh-CN" altLang="en-US" sz="2200" dirty="0"/>
              <a:t>小时</a:t>
            </a:r>
            <a:r>
              <a:rPr lang="en-US" altLang="zh-CN" sz="2200" dirty="0"/>
              <a:t>/</a:t>
            </a:r>
            <a:r>
              <a:rPr lang="zh-CN" altLang="en-US" sz="2200" dirty="0"/>
              <a:t>过去</a:t>
            </a:r>
            <a:r>
              <a:rPr lang="en-US" altLang="zh-CN" sz="2200" dirty="0"/>
              <a:t>24</a:t>
            </a:r>
            <a:r>
              <a:rPr lang="zh-CN" altLang="en-US" sz="2200" dirty="0"/>
              <a:t>小时累计雨量达到了</a:t>
            </a:r>
            <a:r>
              <a:rPr lang="en-US" altLang="zh-CN" sz="2200" dirty="0" smtClean="0"/>
              <a:t>XX</a:t>
            </a:r>
            <a:r>
              <a:rPr lang="zh-CN" altLang="en-US" sz="2200" dirty="0" smtClean="0"/>
              <a:t>毫米，</a:t>
            </a:r>
            <a:r>
              <a:rPr lang="zh-CN" altLang="en-US" sz="2200" dirty="0"/>
              <a:t>超过了告警值（</a:t>
            </a:r>
            <a:r>
              <a:rPr lang="en-US" altLang="zh-CN" sz="2200" dirty="0" smtClean="0"/>
              <a:t>XX</a:t>
            </a:r>
            <a:r>
              <a:rPr lang="zh-CN" altLang="en-US" sz="2200" dirty="0" smtClean="0"/>
              <a:t>毫米）。</a:t>
            </a:r>
            <a:endParaRPr lang="en-US" altLang="zh-CN" sz="2200" dirty="0" smtClean="0"/>
          </a:p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应用：决定是否对报警区域进行靶向发布</a:t>
            </a:r>
            <a:endParaRPr lang="zh-CN" altLang="en-US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6176" y="2480332"/>
            <a:ext cx="4371968" cy="3336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6068" y="1666977"/>
            <a:ext cx="1804762" cy="5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划任意面</a:t>
            </a:r>
          </a:p>
        </p:txBody>
      </p:sp>
      <p:sp>
        <p:nvSpPr>
          <p:cNvPr id="3" name="矩形 2"/>
          <p:cNvSpPr/>
          <p:nvPr/>
        </p:nvSpPr>
        <p:spPr>
          <a:xfrm>
            <a:off x="757645" y="1922664"/>
            <a:ext cx="5164183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>
                <a:latin typeface="+mn-ea"/>
              </a:rPr>
              <a:t>新增圆形圈选工具和矩形圈选</a:t>
            </a:r>
            <a:r>
              <a:rPr lang="zh-CN" altLang="en-US" sz="2300" dirty="0" smtClean="0">
                <a:latin typeface="+mn-ea"/>
              </a:rPr>
              <a:t>工具</a:t>
            </a:r>
            <a:endParaRPr lang="en-US" altLang="zh-CN" sz="23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+mn-ea"/>
              </a:rPr>
              <a:t>默认</a:t>
            </a:r>
            <a:r>
              <a:rPr lang="zh-CN" altLang="en-US" sz="2300" dirty="0">
                <a:latin typeface="+mn-ea"/>
              </a:rPr>
              <a:t>选中划任意面圈选</a:t>
            </a:r>
            <a:r>
              <a:rPr lang="zh-CN" altLang="en-US" sz="2300" dirty="0" smtClean="0">
                <a:latin typeface="+mn-ea"/>
              </a:rPr>
              <a:t>工具</a:t>
            </a:r>
            <a:endParaRPr lang="zh-CN" altLang="en-US" sz="23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+mn-ea"/>
              </a:rPr>
              <a:t>圆形</a:t>
            </a:r>
            <a:r>
              <a:rPr lang="zh-CN" altLang="en-US" sz="2300" dirty="0">
                <a:latin typeface="+mn-ea"/>
              </a:rPr>
              <a:t>圈选工具包括任意半径和固定半径圈选。可选的固定半径有：</a:t>
            </a:r>
            <a:r>
              <a:rPr lang="en-US" altLang="zh-CN" sz="2300" dirty="0">
                <a:latin typeface="+mn-ea"/>
              </a:rPr>
              <a:t>100</a:t>
            </a:r>
            <a:r>
              <a:rPr lang="zh-CN" altLang="en-US" sz="2300" dirty="0">
                <a:latin typeface="+mn-ea"/>
              </a:rPr>
              <a:t>公里、</a:t>
            </a:r>
            <a:r>
              <a:rPr lang="en-US" altLang="zh-CN" sz="2300" dirty="0">
                <a:latin typeface="+mn-ea"/>
              </a:rPr>
              <a:t>200</a:t>
            </a:r>
            <a:r>
              <a:rPr lang="zh-CN" altLang="en-US" sz="2300" dirty="0">
                <a:latin typeface="+mn-ea"/>
              </a:rPr>
              <a:t>公里、</a:t>
            </a:r>
            <a:r>
              <a:rPr lang="en-US" altLang="zh-CN" sz="2300" dirty="0">
                <a:latin typeface="+mn-ea"/>
              </a:rPr>
              <a:t>500</a:t>
            </a:r>
            <a:r>
              <a:rPr lang="zh-CN" altLang="en-US" sz="2300" dirty="0" smtClean="0">
                <a:latin typeface="+mn-ea"/>
              </a:rPr>
              <a:t>公里</a:t>
            </a:r>
            <a:endParaRPr lang="en-US" altLang="zh-CN" sz="23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 smtClean="0">
                <a:latin typeface="+mn-ea"/>
              </a:rPr>
              <a:t>完成</a:t>
            </a:r>
            <a:r>
              <a:rPr lang="zh-CN" altLang="en-US" sz="2300" dirty="0">
                <a:latin typeface="+mn-ea"/>
              </a:rPr>
              <a:t>选择后，自动进行影响分析，默认展开基础信息栏（含统计数</a:t>
            </a:r>
            <a:r>
              <a:rPr lang="zh-CN" altLang="en-US" sz="2300" dirty="0" smtClean="0">
                <a:latin typeface="+mn-ea"/>
              </a:rPr>
              <a:t>）</a:t>
            </a:r>
            <a:endParaRPr lang="zh-CN" altLang="en-US" sz="2300" dirty="0"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006" y="1948267"/>
            <a:ext cx="4803068" cy="37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未来发展计划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8606" y="2377335"/>
            <a:ext cx="460683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按市县部署方案改造系统架构</a:t>
            </a:r>
          </a:p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完善基于风险的预警</a:t>
            </a:r>
          </a:p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POI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点自助式更新</a:t>
            </a:r>
          </a:p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地图服务的切换</a:t>
            </a:r>
          </a:p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灾种靶向发布及对接标准</a:t>
            </a:r>
          </a:p>
          <a:p>
            <a:pPr marL="342900" indent="-342900" algn="just">
              <a:lnSpc>
                <a:spcPts val="33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对接视频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服务</a:t>
            </a:r>
            <a:endParaRPr lang="zh-CN" altLang="zh-CN" sz="2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2492" y="2377335"/>
            <a:ext cx="6096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三防水库水位数据</a:t>
            </a:r>
          </a:p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POI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录入维护系统</a:t>
            </a:r>
          </a:p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统一</a:t>
            </a:r>
            <a:r>
              <a:rPr lang="en-US" altLang="zh-CN" sz="2400" kern="100" dirty="0">
                <a:latin typeface="+mn-ea"/>
                <a:cs typeface="Times New Roman" panose="02020603050405020304" pitchFamily="18" charset="0"/>
              </a:rPr>
              <a:t>POI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数据库及</a:t>
            </a:r>
            <a:r>
              <a:rPr lang="zh-CN" altLang="zh-CN" sz="2400" kern="100" dirty="0" smtClean="0">
                <a:latin typeface="+mn-ea"/>
                <a:cs typeface="Times New Roman" panose="02020603050405020304" pitchFamily="18" charset="0"/>
              </a:rPr>
              <a:t>数据及</a:t>
            </a: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靶向发布接口</a:t>
            </a:r>
          </a:p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灾情采集管理系统建设</a:t>
            </a:r>
          </a:p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多部门联动预警发布建设</a:t>
            </a:r>
          </a:p>
          <a:p>
            <a:pPr marL="342900" indent="-342900" algn="just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数据流监控</a:t>
            </a:r>
          </a:p>
        </p:txBody>
      </p:sp>
    </p:spTree>
    <p:extLst>
      <p:ext uri="{BB962C8B-B14F-4D97-AF65-F5344CB8AC3E}">
        <p14:creationId xmlns:p14="http://schemas.microsoft.com/office/powerpoint/2010/main" val="68053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679" y="1463390"/>
            <a:ext cx="7862348" cy="78242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19330"/>
              </p:ext>
            </p:extLst>
          </p:nvPr>
        </p:nvGraphicFramePr>
        <p:xfrm>
          <a:off x="445679" y="2466115"/>
          <a:ext cx="10074634" cy="346880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0317"/>
                <a:gridCol w="5703216"/>
                <a:gridCol w="3271101"/>
              </a:tblGrid>
              <a:tr h="38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大风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主要是热带气旋的大风，来自精细网格预报与落区预报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气象台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强降水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来自精细网格预报与落区预报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气象台</a:t>
                      </a:r>
                      <a:endParaRPr lang="zh-CN" altLang="en-US" dirty="0"/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温度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来自精细网格预报与落区预报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气象台</a:t>
                      </a:r>
                      <a:endParaRPr lang="zh-CN" altLang="en-US" dirty="0"/>
                    </a:p>
                  </a:txBody>
                  <a:tcPr/>
                </a:tc>
              </a:tr>
              <a:tr h="3884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山洪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地址灾害普查结果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气候中心</a:t>
                      </a:r>
                      <a:endParaRPr lang="zh-CN" altLang="en-US" dirty="0"/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内涝模型（以离散点形式展示）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气候中心</a:t>
                      </a:r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漫滩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热带气旋引起的沿海地区漫滩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热带所（数值预报重点实验室）</a:t>
                      </a:r>
                      <a:endParaRPr lang="zh-CN" altLang="en-US" dirty="0"/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污染扩散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GRAPES+</a:t>
                      </a:r>
                      <a:r>
                        <a:rPr lang="en-US" altLang="zh-CN" sz="1800" kern="1200" dirty="0" smtClean="0">
                          <a:effectLst/>
                        </a:rPr>
                        <a:t> HYSPLIT</a:t>
                      </a:r>
                      <a:r>
                        <a:rPr lang="zh-CN" altLang="en-US" sz="1800" kern="1200" dirty="0" smtClean="0">
                          <a:effectLst/>
                        </a:rPr>
                        <a:t>驱动的扩散模型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生态气象中心</a:t>
                      </a:r>
                      <a:endParaRPr lang="zh-CN" altLang="en-US" dirty="0"/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森林火点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卫星监测产品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生态气象中心</a:t>
                      </a:r>
                    </a:p>
                  </a:txBody>
                  <a:tcPr/>
                </a:tc>
              </a:tr>
              <a:tr h="38554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风暴潮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热带气旋引起的风暴增水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热带所（数值预报重点实验室）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878532" y="3233391"/>
            <a:ext cx="744717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</a:rPr>
              <a:t>探测数据中心提供数据服务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10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970" y="179037"/>
            <a:ext cx="11014132" cy="985675"/>
          </a:xfrm>
        </p:spPr>
        <p:txBody>
          <a:bodyPr>
            <a:normAutofit fontScale="90000"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Eagle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mergence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lert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enera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</a:t>
            </a:r>
            <a:r>
              <a:rPr lang="en-US" altLang="zh-CN" dirty="0" smtClean="0"/>
              <a:t>nabler</a:t>
            </a:r>
            <a:endParaRPr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1246077" y="2603862"/>
            <a:ext cx="8813075" cy="2488747"/>
          </a:xfrm>
          <a:prstGeom prst="wedgeRectCallout">
            <a:avLst>
              <a:gd name="adj1" fmla="val 67803"/>
              <a:gd name="adj2" fmla="val 9134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鹰：给人的第一感觉是翱翔蓝空俯瞰大地，也与决策辅助系统“纵观全球、运筹帷幄”的寓意重合。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Enabler</a:t>
            </a:r>
            <a:r>
              <a:rPr lang="zh-CN" altLang="en-US" dirty="0">
                <a:solidFill>
                  <a:schemeClr val="tx1"/>
                </a:solidFill>
              </a:rPr>
              <a:t>：“赋能者”“驱动力”，就是我们这个系统是给应急管理赋予能量和力量，例如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It is a key enabler of our strategy.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它能对本公司战略起到关键促进作用</a:t>
            </a:r>
          </a:p>
        </p:txBody>
      </p:sp>
      <p:pic>
        <p:nvPicPr>
          <p:cNvPr id="8" name="Picture 5" descr="C:\Users\sqxt\Desktop\eagle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981" y="1323703"/>
            <a:ext cx="1506358" cy="15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1875" y="2603863"/>
            <a:ext cx="613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谢谢，请批评指正</a:t>
            </a:r>
            <a:endParaRPr lang="zh-CN" altLang="en-US" sz="48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6172" y="5277395"/>
            <a:ext cx="620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latin typeface="+mn-ea"/>
              </a:rPr>
              <a:t>需求与建议</a:t>
            </a:r>
            <a:r>
              <a:rPr lang="zh-CN" altLang="en-US" sz="1600" i="1" dirty="0">
                <a:latin typeface="+mn-ea"/>
              </a:rPr>
              <a:t>可</a:t>
            </a:r>
            <a:r>
              <a:rPr lang="en-US" altLang="zh-CN" sz="1600" i="1" dirty="0" smtClean="0">
                <a:latin typeface="+mn-ea"/>
              </a:rPr>
              <a:t>notes</a:t>
            </a:r>
            <a:r>
              <a:rPr lang="zh-CN" altLang="en-US" sz="1600" i="1" dirty="0" smtClean="0">
                <a:latin typeface="+mn-ea"/>
              </a:rPr>
              <a:t>到：陈炳洪</a:t>
            </a:r>
            <a:r>
              <a:rPr lang="en-US" altLang="zh-CN" sz="1600" i="1" dirty="0">
                <a:latin typeface="+mn-ea"/>
              </a:rPr>
              <a:t>/</a:t>
            </a:r>
            <a:r>
              <a:rPr lang="zh-CN" altLang="en-US" sz="1600" i="1" dirty="0">
                <a:latin typeface="+mn-ea"/>
              </a:rPr>
              <a:t>气象台</a:t>
            </a:r>
            <a:r>
              <a:rPr lang="en-US" altLang="zh-CN" sz="1600" i="1" dirty="0">
                <a:latin typeface="+mn-ea"/>
              </a:rPr>
              <a:t>/</a:t>
            </a:r>
            <a:r>
              <a:rPr lang="zh-CN" altLang="en-US" sz="1600" i="1" dirty="0">
                <a:latin typeface="+mn-ea"/>
              </a:rPr>
              <a:t>广东</a:t>
            </a:r>
            <a:r>
              <a:rPr lang="en-US" altLang="zh-CN" sz="1600" i="1" dirty="0">
                <a:latin typeface="+mn-ea"/>
              </a:rPr>
              <a:t>/CMA@CMA</a:t>
            </a:r>
            <a:endParaRPr lang="zh-CN" altLang="en-US" sz="16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5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灾害模型（大风）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3" y="1536175"/>
            <a:ext cx="3735998" cy="19943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6300" y="2235126"/>
            <a:ext cx="60052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落区是省台关键岗每天更新的≥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级风的区域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格点是精细化网格产品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通过时间轴可以选择过去</a:t>
            </a:r>
            <a:r>
              <a:rPr lang="en-US" altLang="zh-CN" sz="2400" dirty="0" smtClean="0"/>
              <a:t>24</a:t>
            </a:r>
            <a:r>
              <a:rPr lang="zh-CN" altLang="en-US" sz="2400" dirty="0" smtClean="0"/>
              <a:t>小时到未来</a:t>
            </a:r>
            <a:r>
              <a:rPr lang="en-US" altLang="zh-CN" sz="2400" dirty="0" smtClean="0"/>
              <a:t>72</a:t>
            </a:r>
            <a:r>
              <a:rPr lang="zh-CN" altLang="en-US" sz="2400" dirty="0" smtClean="0"/>
              <a:t>小时的实况（预报）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523" y="3623710"/>
            <a:ext cx="3735998" cy="25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灾害模型（强降水）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896" y="1412938"/>
            <a:ext cx="3642696" cy="1621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896" y="3072163"/>
            <a:ext cx="3618320" cy="1018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4581" y="1841728"/>
            <a:ext cx="60052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落区是省台关键岗每天更新的≥</a:t>
            </a:r>
            <a:r>
              <a:rPr lang="en-US" altLang="zh-CN" sz="2400" dirty="0" smtClean="0"/>
              <a:t>25mm</a:t>
            </a:r>
            <a:r>
              <a:rPr lang="zh-CN" altLang="en-US" sz="2400" dirty="0" smtClean="0"/>
              <a:t>的区域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格点是精细化网格产品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通过时间轴可以选择过去</a:t>
            </a:r>
            <a:r>
              <a:rPr lang="en-US" altLang="zh-CN" sz="2400" dirty="0" smtClean="0"/>
              <a:t>24</a:t>
            </a:r>
            <a:r>
              <a:rPr lang="zh-CN" altLang="en-US" sz="2400" dirty="0" smtClean="0"/>
              <a:t>小时到未来</a:t>
            </a:r>
            <a:r>
              <a:rPr lang="en-US" altLang="zh-CN" sz="2400" dirty="0" smtClean="0"/>
              <a:t>72</a:t>
            </a:r>
            <a:r>
              <a:rPr lang="zh-CN" altLang="en-US" sz="2400" dirty="0" smtClean="0"/>
              <a:t>小时的实况（雨量、累积雨量）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过去实况雨量是</a:t>
            </a:r>
            <a:r>
              <a:rPr lang="en-US" altLang="zh-CN" sz="2400" dirty="0" smtClean="0"/>
              <a:t>QPE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0-3</a:t>
            </a:r>
            <a:r>
              <a:rPr lang="zh-CN" altLang="en-US" sz="2400" dirty="0" smtClean="0"/>
              <a:t>小时雨量</a:t>
            </a:r>
            <a:r>
              <a:rPr lang="en-US" altLang="zh-CN" sz="2400" dirty="0" smtClean="0"/>
              <a:t>QPF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小时以上雨量是格点产品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896" y="4185302"/>
            <a:ext cx="3618320" cy="2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灾害模型（温度）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04581" y="2124532"/>
            <a:ext cx="60052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落区是省台关键岗每天更新的≥</a:t>
            </a:r>
            <a:r>
              <a:rPr lang="en-US" altLang="zh-CN" sz="2400" dirty="0" smtClean="0"/>
              <a:t>35</a:t>
            </a:r>
            <a:r>
              <a:rPr lang="zh-CN" altLang="en-US" sz="2400" dirty="0" smtClean="0"/>
              <a:t>℃和≤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℃的区域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格点是精细化网格产品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通过时间轴可以选择过去</a:t>
            </a:r>
            <a:r>
              <a:rPr lang="en-US" altLang="zh-CN" sz="2400" dirty="0" smtClean="0"/>
              <a:t>24</a:t>
            </a:r>
            <a:r>
              <a:rPr lang="zh-CN" altLang="en-US" sz="2400" dirty="0" smtClean="0"/>
              <a:t>小时到未来</a:t>
            </a:r>
            <a:r>
              <a:rPr lang="en-US" altLang="zh-CN" sz="2400" dirty="0" smtClean="0"/>
              <a:t>72</a:t>
            </a:r>
            <a:r>
              <a:rPr lang="zh-CN" altLang="en-US" sz="2400" dirty="0" smtClean="0"/>
              <a:t>小时的实况（预报）</a:t>
            </a:r>
            <a:endParaRPr lang="en-US" altLang="zh-CN" sz="2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82" y="1448116"/>
            <a:ext cx="3953524" cy="2107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82" y="3658286"/>
            <a:ext cx="3953524" cy="26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灾害模型（山洪）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5154" y="2297912"/>
            <a:ext cx="6005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气候中心通过山洪地质风险普查获取全省</a:t>
            </a:r>
            <a:r>
              <a:rPr lang="en-US" altLang="zh-CN" sz="2400" dirty="0" smtClean="0"/>
              <a:t>1000</a:t>
            </a:r>
            <a:r>
              <a:rPr lang="zh-CN" altLang="en-US" sz="2400" dirty="0" smtClean="0"/>
              <a:t>多个隐患点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通过时间轴可以选择未来</a:t>
            </a:r>
            <a:r>
              <a:rPr lang="en-US" altLang="zh-CN" sz="2400" dirty="0" smtClean="0"/>
              <a:t>0-3</a:t>
            </a:r>
            <a:r>
              <a:rPr lang="zh-CN" altLang="en-US" sz="2400" dirty="0" smtClean="0"/>
              <a:t>小时的风险等级预报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72" y="3419117"/>
            <a:ext cx="3953524" cy="2671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82" y="1428812"/>
            <a:ext cx="3930914" cy="18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2562</Words>
  <Application>Microsoft Office PowerPoint</Application>
  <PresentationFormat>宽屏</PresentationFormat>
  <Paragraphs>265</Paragraphs>
  <Slides>51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宋体</vt:lpstr>
      <vt:lpstr>微软雅黑</vt:lpstr>
      <vt:lpstr>Arial</vt:lpstr>
      <vt:lpstr>Arial Black</vt:lpstr>
      <vt:lpstr>Calibri</vt:lpstr>
      <vt:lpstr>Times New Roman</vt:lpstr>
      <vt:lpstr>Wingdings</vt:lpstr>
      <vt:lpstr>Office 主题</vt:lpstr>
      <vt:lpstr>PowerPoint 演示文稿</vt:lpstr>
      <vt:lpstr>2015年以来，版本升级线路图</vt:lpstr>
      <vt:lpstr>主要内容</vt:lpstr>
      <vt:lpstr>功能区总体介绍</vt:lpstr>
      <vt:lpstr>灾害模型</vt:lpstr>
      <vt:lpstr>灾害模型（大风）</vt:lpstr>
      <vt:lpstr>灾害模型（强降水）</vt:lpstr>
      <vt:lpstr>灾害模型（温度）</vt:lpstr>
      <vt:lpstr>灾害模型（山洪）</vt:lpstr>
      <vt:lpstr>灾害模型（内涝）</vt:lpstr>
      <vt:lpstr>灾害模型（漫滩）</vt:lpstr>
      <vt:lpstr>灾害模型（污染扩散）</vt:lpstr>
      <vt:lpstr>灾害模型（森林火点）</vt:lpstr>
      <vt:lpstr>工具栏</vt:lpstr>
      <vt:lpstr>工具栏（地图）</vt:lpstr>
      <vt:lpstr>工具栏（划任意面）</vt:lpstr>
      <vt:lpstr>工具栏（格点雨量）</vt:lpstr>
      <vt:lpstr>工具栏（应急指挥工具）</vt:lpstr>
      <vt:lpstr>工具栏（路线导航）</vt:lpstr>
      <vt:lpstr>工具栏（全局搜索）</vt:lpstr>
      <vt:lpstr>工具栏（视频回传）</vt:lpstr>
      <vt:lpstr>工具栏（应急库）</vt:lpstr>
      <vt:lpstr>工具栏（其他工具）</vt:lpstr>
      <vt:lpstr>工具栏（其他工具）</vt:lpstr>
      <vt:lpstr>实况观测（气象数据）</vt:lpstr>
      <vt:lpstr>实况观测（船舶实况）</vt:lpstr>
      <vt:lpstr>实况观测（视频）</vt:lpstr>
      <vt:lpstr>基础数据</vt:lpstr>
      <vt:lpstr>基础数据（水库）</vt:lpstr>
      <vt:lpstr>时间控制轴</vt:lpstr>
      <vt:lpstr>影响等级选择</vt:lpstr>
      <vt:lpstr>靶向预警</vt:lpstr>
      <vt:lpstr>V4.0新增功能</vt:lpstr>
      <vt:lpstr>账号登录</vt:lpstr>
      <vt:lpstr>灾害模型优化</vt:lpstr>
      <vt:lpstr>水库水位优化</vt:lpstr>
      <vt:lpstr>灾害落区</vt:lpstr>
      <vt:lpstr>灵活定制</vt:lpstr>
      <vt:lpstr>灵活定制（灾害模型定制）</vt:lpstr>
      <vt:lpstr>灵活定制（灾害模型定制）</vt:lpstr>
      <vt:lpstr>灵活定制（灾害模型定制）</vt:lpstr>
      <vt:lpstr>灵活定制（POI定制）</vt:lpstr>
      <vt:lpstr>灵活定制（POI定制）</vt:lpstr>
      <vt:lpstr>阈值管理</vt:lpstr>
      <vt:lpstr>阈值管理</vt:lpstr>
      <vt:lpstr>阈值管理</vt:lpstr>
      <vt:lpstr>自动报警</vt:lpstr>
      <vt:lpstr>划任意面</vt:lpstr>
      <vt:lpstr>未来发展计划</vt:lpstr>
      <vt:lpstr>Eagle Emergence Alert General Enabler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CBH</dc:creator>
  <cp:lastModifiedBy>CBH</cp:lastModifiedBy>
  <cp:revision>132</cp:revision>
  <dcterms:created xsi:type="dcterms:W3CDTF">2017-03-25T03:16:41Z</dcterms:created>
  <dcterms:modified xsi:type="dcterms:W3CDTF">2017-03-26T04:08:09Z</dcterms:modified>
</cp:coreProperties>
</file>